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4" r:id="rId8"/>
    <p:sldId id="265" r:id="rId9"/>
    <p:sldId id="266" r:id="rId10"/>
    <p:sldId id="267" r:id="rId11"/>
    <p:sldId id="268" r:id="rId12"/>
    <p:sldId id="279" r:id="rId13"/>
    <p:sldId id="280" r:id="rId14"/>
    <p:sldId id="281" r:id="rId15"/>
    <p:sldId id="282" r:id="rId16"/>
    <p:sldId id="283" r:id="rId17"/>
    <p:sldId id="284" r:id="rId18"/>
    <p:sldId id="269" r:id="rId19"/>
    <p:sldId id="278" r:id="rId20"/>
    <p:sldId id="270" r:id="rId21"/>
    <p:sldId id="271" r:id="rId22"/>
    <p:sldId id="272" r:id="rId23"/>
    <p:sldId id="273" r:id="rId24"/>
    <p:sldId id="274" r:id="rId25"/>
    <p:sldId id="275" r:id="rId26"/>
    <p:sldId id="276" r:id="rId27"/>
    <p:sldId id="277" r:id="rId28"/>
    <p:sldId id="285" r:id="rId29"/>
    <p:sldId id="286" r:id="rId30"/>
    <p:sldId id="287" r:id="rId31"/>
    <p:sldId id="288" r:id="rId32"/>
    <p:sldId id="289" r:id="rId33"/>
    <p:sldId id="290" r:id="rId34"/>
    <p:sldId id="291" r:id="rId35"/>
    <p:sldId id="292" r:id="rId36"/>
    <p:sldId id="294" r:id="rId37"/>
    <p:sldId id="293" r:id="rId38"/>
    <p:sldId id="295" r:id="rId39"/>
    <p:sldId id="296" r:id="rId40"/>
    <p:sldId id="297" r:id="rId41"/>
    <p:sldId id="298" r:id="rId42"/>
    <p:sldId id="299" r:id="rId43"/>
    <p:sldId id="300" r:id="rId44"/>
    <p:sldId id="301" r:id="rId45"/>
    <p:sldId id="302" r:id="rId46"/>
    <p:sldId id="303" r:id="rId47"/>
    <p:sldId id="304" r:id="rId48"/>
    <p:sldId id="305"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4" autoAdjust="0"/>
    <p:restoredTop sz="94660"/>
  </p:normalViewPr>
  <p:slideViewPr>
    <p:cSldViewPr snapToGrid="0">
      <p:cViewPr varScale="1">
        <p:scale>
          <a:sx n="80" d="100"/>
          <a:sy n="80" d="100"/>
        </p:scale>
        <p:origin x="69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3E6356-2AD5-4F2B-869B-4C8EB59F95D4}" type="doc">
      <dgm:prSet loTypeId="urn:microsoft.com/office/officeart/2005/8/layout/process5" loCatId="process" qsTypeId="urn:microsoft.com/office/officeart/2005/8/quickstyle/simple2" qsCatId="simple" csTypeId="urn:microsoft.com/office/officeart/2005/8/colors/colorful5" csCatId="colorful" phldr="1"/>
      <dgm:spPr/>
      <dgm:t>
        <a:bodyPr/>
        <a:lstStyle/>
        <a:p>
          <a:endParaRPr lang="fr-FR"/>
        </a:p>
      </dgm:t>
    </dgm:pt>
    <dgm:pt modelId="{B94A4B7D-A98F-499C-93A7-30553A8F87BC}">
      <dgm:prSet phldrT="[Text]" custT="1"/>
      <dgm:spPr/>
      <dgm:t>
        <a:bodyPr/>
        <a:lstStyle/>
        <a:p>
          <a:r>
            <a:rPr lang="en-US" sz="1400" b="1" i="0"/>
            <a:t>Creating a NumPy array from the column “Class” in data</a:t>
          </a:r>
          <a:endParaRPr lang="fr-FR" sz="1400" b="1" dirty="0"/>
        </a:p>
      </dgm:t>
    </dgm:pt>
    <dgm:pt modelId="{651517C4-DC14-498C-96B2-60A5312E3E03}" type="parTrans" cxnId="{EB5E5EC4-65D4-47C4-BC39-44A084C2CBC9}">
      <dgm:prSet/>
      <dgm:spPr/>
      <dgm:t>
        <a:bodyPr/>
        <a:lstStyle/>
        <a:p>
          <a:endParaRPr lang="fr-FR" sz="1800" b="1">
            <a:solidFill>
              <a:schemeClr val="tx1"/>
            </a:solidFill>
          </a:endParaRPr>
        </a:p>
      </dgm:t>
    </dgm:pt>
    <dgm:pt modelId="{7265A823-D181-4D70-B4D2-2CB52C7CBE32}" type="sibTrans" cxnId="{EB5E5EC4-65D4-47C4-BC39-44A084C2CBC9}">
      <dgm:prSet custT="1"/>
      <dgm:spPr/>
      <dgm:t>
        <a:bodyPr/>
        <a:lstStyle/>
        <a:p>
          <a:endParaRPr lang="fr-FR" sz="1100" b="1">
            <a:solidFill>
              <a:schemeClr val="tx1"/>
            </a:solidFill>
          </a:endParaRPr>
        </a:p>
      </dgm:t>
    </dgm:pt>
    <dgm:pt modelId="{BB9E31C0-5134-4185-9068-249C9EC175B9}">
      <dgm:prSet phldrT="[Text]" custT="1"/>
      <dgm:spPr/>
      <dgm:t>
        <a:bodyPr/>
        <a:lstStyle/>
        <a:p>
          <a:r>
            <a:rPr lang="en-US" sz="1400" b="1" i="0"/>
            <a:t>Standardizing the data with StandardScaler, then fitting and transforming it</a:t>
          </a:r>
          <a:endParaRPr lang="fr-FR" sz="1400" b="1" dirty="0"/>
        </a:p>
      </dgm:t>
    </dgm:pt>
    <dgm:pt modelId="{A28E3E4F-DF32-4B15-AAC1-4C1B22383554}" type="parTrans" cxnId="{F2E71B1A-25B4-4246-9131-F2804C846576}">
      <dgm:prSet/>
      <dgm:spPr/>
      <dgm:t>
        <a:bodyPr/>
        <a:lstStyle/>
        <a:p>
          <a:endParaRPr lang="fr-FR" sz="1800" b="1">
            <a:solidFill>
              <a:schemeClr val="tx1"/>
            </a:solidFill>
          </a:endParaRPr>
        </a:p>
      </dgm:t>
    </dgm:pt>
    <dgm:pt modelId="{AADED767-CD73-4146-9161-37D0EF46DCC4}" type="sibTrans" cxnId="{F2E71B1A-25B4-4246-9131-F2804C846576}">
      <dgm:prSet custT="1"/>
      <dgm:spPr/>
      <dgm:t>
        <a:bodyPr/>
        <a:lstStyle/>
        <a:p>
          <a:endParaRPr lang="fr-FR" sz="1100" b="1">
            <a:solidFill>
              <a:schemeClr val="tx1"/>
            </a:solidFill>
          </a:endParaRPr>
        </a:p>
      </dgm:t>
    </dgm:pt>
    <dgm:pt modelId="{12A0E122-37E2-4C70-BDC6-AC71E53F1CF9}">
      <dgm:prSet phldrT="[Text]" custT="1"/>
      <dgm:spPr/>
      <dgm:t>
        <a:bodyPr/>
        <a:lstStyle/>
        <a:p>
          <a:r>
            <a:rPr lang="en-US" sz="1400" b="1" i="0"/>
            <a:t>Splitting the data into training and testing sets with train_test_split function</a:t>
          </a:r>
          <a:endParaRPr lang="fr-FR" sz="1400" b="1" dirty="0"/>
        </a:p>
      </dgm:t>
    </dgm:pt>
    <dgm:pt modelId="{884AD79C-76AE-458B-B833-37E0F20ADB06}" type="parTrans" cxnId="{422974A6-A551-4713-9164-BEB3F6E8C517}">
      <dgm:prSet/>
      <dgm:spPr/>
      <dgm:t>
        <a:bodyPr/>
        <a:lstStyle/>
        <a:p>
          <a:endParaRPr lang="fr-FR" sz="1800" b="1">
            <a:solidFill>
              <a:schemeClr val="tx1"/>
            </a:solidFill>
          </a:endParaRPr>
        </a:p>
      </dgm:t>
    </dgm:pt>
    <dgm:pt modelId="{B49BDA0A-D881-4131-829C-2A95D5ED69B5}" type="sibTrans" cxnId="{422974A6-A551-4713-9164-BEB3F6E8C517}">
      <dgm:prSet custT="1"/>
      <dgm:spPr/>
      <dgm:t>
        <a:bodyPr/>
        <a:lstStyle/>
        <a:p>
          <a:endParaRPr lang="fr-FR" sz="1100" b="1">
            <a:solidFill>
              <a:schemeClr val="tx1"/>
            </a:solidFill>
          </a:endParaRPr>
        </a:p>
      </dgm:t>
    </dgm:pt>
    <dgm:pt modelId="{5DBB8C13-09AF-4BC9-B915-9EAD01A42F4E}">
      <dgm:prSet phldrT="[Text]" custT="1"/>
      <dgm:spPr/>
      <dgm:t>
        <a:bodyPr/>
        <a:lstStyle/>
        <a:p>
          <a:r>
            <a:rPr lang="en-US" sz="1400" b="1" i="0"/>
            <a:t>Creating a GridSearchCV object with cv = 10 to find the best parameters</a:t>
          </a:r>
          <a:br>
            <a:rPr lang="en-US" sz="1400" b="1"/>
          </a:br>
          <a:endParaRPr lang="fr-FR" sz="1400" b="1" dirty="0"/>
        </a:p>
      </dgm:t>
    </dgm:pt>
    <dgm:pt modelId="{1D7406FE-3A7A-4B70-AAC9-65B5315EFDA8}" type="parTrans" cxnId="{7EDCC612-98BA-4A24-803F-C42BA541E467}">
      <dgm:prSet/>
      <dgm:spPr/>
      <dgm:t>
        <a:bodyPr/>
        <a:lstStyle/>
        <a:p>
          <a:endParaRPr lang="fr-FR" sz="1800" b="1">
            <a:solidFill>
              <a:schemeClr val="tx1"/>
            </a:solidFill>
          </a:endParaRPr>
        </a:p>
      </dgm:t>
    </dgm:pt>
    <dgm:pt modelId="{EABF61E2-A691-492B-8D6E-E74A1BD2B630}" type="sibTrans" cxnId="{7EDCC612-98BA-4A24-803F-C42BA541E467}">
      <dgm:prSet custT="1"/>
      <dgm:spPr/>
      <dgm:t>
        <a:bodyPr/>
        <a:lstStyle/>
        <a:p>
          <a:endParaRPr lang="fr-FR" sz="1100" b="1">
            <a:solidFill>
              <a:schemeClr val="tx1"/>
            </a:solidFill>
          </a:endParaRPr>
        </a:p>
      </dgm:t>
    </dgm:pt>
    <dgm:pt modelId="{47BDDA9A-1D2C-4B2D-8F19-2ACF0352B998}">
      <dgm:prSet phldrT="[Text]" custT="1"/>
      <dgm:spPr/>
      <dgm:t>
        <a:bodyPr/>
        <a:lstStyle/>
        <a:p>
          <a:r>
            <a:rPr lang="en-US" sz="1400" b="1" i="0"/>
            <a:t>Applying GridSearchCV on LogReg, SVM, Decision Tree, and KNN models</a:t>
          </a:r>
          <a:endParaRPr lang="fr-FR" sz="1400" b="1" dirty="0"/>
        </a:p>
      </dgm:t>
    </dgm:pt>
    <dgm:pt modelId="{AEF24A66-06A6-4567-BFC2-5E94E0E257D3}" type="parTrans" cxnId="{F5DAA833-C913-4641-943C-26AEEC43CFE7}">
      <dgm:prSet/>
      <dgm:spPr/>
      <dgm:t>
        <a:bodyPr/>
        <a:lstStyle/>
        <a:p>
          <a:endParaRPr lang="fr-FR" sz="1800" b="1">
            <a:solidFill>
              <a:schemeClr val="tx1"/>
            </a:solidFill>
          </a:endParaRPr>
        </a:p>
      </dgm:t>
    </dgm:pt>
    <dgm:pt modelId="{086EDF66-9721-44EF-9631-6C0044C51164}" type="sibTrans" cxnId="{F5DAA833-C913-4641-943C-26AEEC43CFE7}">
      <dgm:prSet custT="1"/>
      <dgm:spPr/>
      <dgm:t>
        <a:bodyPr/>
        <a:lstStyle/>
        <a:p>
          <a:endParaRPr lang="fr-FR" sz="1100" b="1">
            <a:solidFill>
              <a:schemeClr val="tx1"/>
            </a:solidFill>
          </a:endParaRPr>
        </a:p>
      </dgm:t>
    </dgm:pt>
    <dgm:pt modelId="{435A1713-DC1C-4556-A4CF-8179EE09CE7F}">
      <dgm:prSet phldrT="[Text]" custT="1"/>
      <dgm:spPr/>
      <dgm:t>
        <a:bodyPr/>
        <a:lstStyle/>
        <a:p>
          <a:r>
            <a:rPr lang="en-US" sz="1400" b="1" i="0"/>
            <a:t>Calculating the accuracy on the test data using the method .score() for all models</a:t>
          </a:r>
          <a:endParaRPr lang="fr-FR" sz="1400" b="1" dirty="0"/>
        </a:p>
      </dgm:t>
    </dgm:pt>
    <dgm:pt modelId="{D3D7A9E2-5F12-48CD-81A8-7BA7BBAC666D}" type="parTrans" cxnId="{C6ADF2EA-4E96-4D96-B442-B3C878152EDF}">
      <dgm:prSet/>
      <dgm:spPr/>
      <dgm:t>
        <a:bodyPr/>
        <a:lstStyle/>
        <a:p>
          <a:endParaRPr lang="fr-FR" sz="1800" b="1">
            <a:solidFill>
              <a:schemeClr val="tx1"/>
            </a:solidFill>
          </a:endParaRPr>
        </a:p>
      </dgm:t>
    </dgm:pt>
    <dgm:pt modelId="{2D557BE2-BE75-4BEC-BA8E-7983B47C3843}" type="sibTrans" cxnId="{C6ADF2EA-4E96-4D96-B442-B3C878152EDF}">
      <dgm:prSet custT="1"/>
      <dgm:spPr/>
      <dgm:t>
        <a:bodyPr/>
        <a:lstStyle/>
        <a:p>
          <a:endParaRPr lang="fr-FR" sz="1100" b="1">
            <a:solidFill>
              <a:schemeClr val="tx1"/>
            </a:solidFill>
          </a:endParaRPr>
        </a:p>
      </dgm:t>
    </dgm:pt>
    <dgm:pt modelId="{9FB021B1-22E3-498C-8FAA-0FFA5BC9BCE0}">
      <dgm:prSet phldrT="[Text]" custT="1"/>
      <dgm:spPr/>
      <dgm:t>
        <a:bodyPr/>
        <a:lstStyle/>
        <a:p>
          <a:r>
            <a:rPr lang="en-US" sz="1400" b="1" i="0"/>
            <a:t>Examining the confusion matrix for all models</a:t>
          </a:r>
          <a:endParaRPr lang="fr-FR" sz="1400" b="1" dirty="0"/>
        </a:p>
      </dgm:t>
    </dgm:pt>
    <dgm:pt modelId="{04B825FA-5101-46F1-AB2D-CD6F72C5E039}" type="parTrans" cxnId="{3E905CA5-A361-415A-8518-4056E8B1BA6C}">
      <dgm:prSet/>
      <dgm:spPr/>
      <dgm:t>
        <a:bodyPr/>
        <a:lstStyle/>
        <a:p>
          <a:endParaRPr lang="fr-FR" sz="1800" b="1">
            <a:solidFill>
              <a:schemeClr val="tx1"/>
            </a:solidFill>
          </a:endParaRPr>
        </a:p>
      </dgm:t>
    </dgm:pt>
    <dgm:pt modelId="{8F753F54-5DA2-48F2-A5ED-0313DC8498BB}" type="sibTrans" cxnId="{3E905CA5-A361-415A-8518-4056E8B1BA6C}">
      <dgm:prSet custT="1"/>
      <dgm:spPr/>
      <dgm:t>
        <a:bodyPr/>
        <a:lstStyle/>
        <a:p>
          <a:endParaRPr lang="fr-FR" sz="1100" b="1">
            <a:solidFill>
              <a:schemeClr val="tx1"/>
            </a:solidFill>
          </a:endParaRPr>
        </a:p>
      </dgm:t>
    </dgm:pt>
    <dgm:pt modelId="{A25F5659-4D2B-4BC7-B1C5-2344231B842F}">
      <dgm:prSet phldrT="[Text]" custT="1"/>
      <dgm:spPr/>
      <dgm:t>
        <a:bodyPr/>
        <a:lstStyle/>
        <a:p>
          <a:r>
            <a:rPr lang="en-US" sz="1400" b="1" i="0" dirty="0"/>
            <a:t>Finding the method performs best by examining the </a:t>
          </a:r>
          <a:r>
            <a:rPr lang="en-US" sz="1400" b="1" i="0" dirty="0" err="1"/>
            <a:t>Jaccard_score</a:t>
          </a:r>
          <a:r>
            <a:rPr lang="en-US" sz="1400" b="1" i="0" dirty="0"/>
            <a:t> and F1_score metrics</a:t>
          </a:r>
          <a:endParaRPr lang="fr-FR" sz="1400" b="1" dirty="0"/>
        </a:p>
      </dgm:t>
    </dgm:pt>
    <dgm:pt modelId="{C877E046-50B9-47E2-92CA-E5CE06C22460}" type="parTrans" cxnId="{11005203-FB3B-4DF0-A672-558E7811EA1D}">
      <dgm:prSet/>
      <dgm:spPr/>
      <dgm:t>
        <a:bodyPr/>
        <a:lstStyle/>
        <a:p>
          <a:endParaRPr lang="fr-FR" sz="1800" b="1">
            <a:solidFill>
              <a:schemeClr val="tx1"/>
            </a:solidFill>
          </a:endParaRPr>
        </a:p>
      </dgm:t>
    </dgm:pt>
    <dgm:pt modelId="{79063589-641B-4926-A595-0DE082F8FEF8}" type="sibTrans" cxnId="{11005203-FB3B-4DF0-A672-558E7811EA1D}">
      <dgm:prSet/>
      <dgm:spPr/>
      <dgm:t>
        <a:bodyPr/>
        <a:lstStyle/>
        <a:p>
          <a:endParaRPr lang="fr-FR" sz="1800" b="1">
            <a:solidFill>
              <a:schemeClr val="tx1"/>
            </a:solidFill>
          </a:endParaRPr>
        </a:p>
      </dgm:t>
    </dgm:pt>
    <dgm:pt modelId="{A7FB5DE4-96E3-4F14-AB26-10C2D2F12211}" type="pres">
      <dgm:prSet presAssocID="{BF3E6356-2AD5-4F2B-869B-4C8EB59F95D4}" presName="diagram" presStyleCnt="0">
        <dgm:presLayoutVars>
          <dgm:dir/>
          <dgm:resizeHandles val="exact"/>
        </dgm:presLayoutVars>
      </dgm:prSet>
      <dgm:spPr/>
    </dgm:pt>
    <dgm:pt modelId="{165094FB-3CE1-46E2-B30F-1E82C6F82B11}" type="pres">
      <dgm:prSet presAssocID="{B94A4B7D-A98F-499C-93A7-30553A8F87BC}" presName="node" presStyleLbl="node1" presStyleIdx="0" presStyleCnt="8" custScaleX="127033">
        <dgm:presLayoutVars>
          <dgm:bulletEnabled val="1"/>
        </dgm:presLayoutVars>
      </dgm:prSet>
      <dgm:spPr/>
    </dgm:pt>
    <dgm:pt modelId="{208183B2-B26C-41BE-81D4-139D3BB54A2D}" type="pres">
      <dgm:prSet presAssocID="{7265A823-D181-4D70-B4D2-2CB52C7CBE32}" presName="sibTrans" presStyleLbl="sibTrans2D1" presStyleIdx="0" presStyleCnt="7"/>
      <dgm:spPr/>
    </dgm:pt>
    <dgm:pt modelId="{41564298-7351-4781-8344-6FD3012FEC9D}" type="pres">
      <dgm:prSet presAssocID="{7265A823-D181-4D70-B4D2-2CB52C7CBE32}" presName="connectorText" presStyleLbl="sibTrans2D1" presStyleIdx="0" presStyleCnt="7"/>
      <dgm:spPr/>
    </dgm:pt>
    <dgm:pt modelId="{90792381-0512-4C07-9AAA-B2384A459073}" type="pres">
      <dgm:prSet presAssocID="{BB9E31C0-5134-4185-9068-249C9EC175B9}" presName="node" presStyleLbl="node1" presStyleIdx="1" presStyleCnt="8">
        <dgm:presLayoutVars>
          <dgm:bulletEnabled val="1"/>
        </dgm:presLayoutVars>
      </dgm:prSet>
      <dgm:spPr/>
    </dgm:pt>
    <dgm:pt modelId="{0AA4C684-84D4-4967-9F14-EED0C88E9AC0}" type="pres">
      <dgm:prSet presAssocID="{AADED767-CD73-4146-9161-37D0EF46DCC4}" presName="sibTrans" presStyleLbl="sibTrans2D1" presStyleIdx="1" presStyleCnt="7"/>
      <dgm:spPr/>
    </dgm:pt>
    <dgm:pt modelId="{FC8E694F-A298-4421-97DF-69F699125E36}" type="pres">
      <dgm:prSet presAssocID="{AADED767-CD73-4146-9161-37D0EF46DCC4}" presName="connectorText" presStyleLbl="sibTrans2D1" presStyleIdx="1" presStyleCnt="7"/>
      <dgm:spPr/>
    </dgm:pt>
    <dgm:pt modelId="{82B4DD81-75D7-41C3-A426-6C34671428FD}" type="pres">
      <dgm:prSet presAssocID="{12A0E122-37E2-4C70-BDC6-AC71E53F1CF9}" presName="node" presStyleLbl="node1" presStyleIdx="2" presStyleCnt="8" custScaleX="130485">
        <dgm:presLayoutVars>
          <dgm:bulletEnabled val="1"/>
        </dgm:presLayoutVars>
      </dgm:prSet>
      <dgm:spPr/>
    </dgm:pt>
    <dgm:pt modelId="{DD43FC4F-B2FD-4722-ABAC-510DAF2E921B}" type="pres">
      <dgm:prSet presAssocID="{B49BDA0A-D881-4131-829C-2A95D5ED69B5}" presName="sibTrans" presStyleLbl="sibTrans2D1" presStyleIdx="2" presStyleCnt="7"/>
      <dgm:spPr/>
    </dgm:pt>
    <dgm:pt modelId="{D868D317-75C5-41BC-B6D5-C9D4D3F240FC}" type="pres">
      <dgm:prSet presAssocID="{B49BDA0A-D881-4131-829C-2A95D5ED69B5}" presName="connectorText" presStyleLbl="sibTrans2D1" presStyleIdx="2" presStyleCnt="7"/>
      <dgm:spPr/>
    </dgm:pt>
    <dgm:pt modelId="{C38AAB6F-03C3-47A4-B952-FFFDD1372B79}" type="pres">
      <dgm:prSet presAssocID="{5DBB8C13-09AF-4BC9-B915-9EAD01A42F4E}" presName="node" presStyleLbl="node1" presStyleIdx="3" presStyleCnt="8" custScaleX="120963">
        <dgm:presLayoutVars>
          <dgm:bulletEnabled val="1"/>
        </dgm:presLayoutVars>
      </dgm:prSet>
      <dgm:spPr/>
    </dgm:pt>
    <dgm:pt modelId="{B38688CB-5723-4C26-BF79-41FF1685A21E}" type="pres">
      <dgm:prSet presAssocID="{EABF61E2-A691-492B-8D6E-E74A1BD2B630}" presName="sibTrans" presStyleLbl="sibTrans2D1" presStyleIdx="3" presStyleCnt="7"/>
      <dgm:spPr/>
    </dgm:pt>
    <dgm:pt modelId="{229E8285-E001-40F9-8713-71A14B76C6C2}" type="pres">
      <dgm:prSet presAssocID="{EABF61E2-A691-492B-8D6E-E74A1BD2B630}" presName="connectorText" presStyleLbl="sibTrans2D1" presStyleIdx="3" presStyleCnt="7"/>
      <dgm:spPr/>
    </dgm:pt>
    <dgm:pt modelId="{EC4C809A-7A96-479F-9247-3F2B09F7BBEC}" type="pres">
      <dgm:prSet presAssocID="{47BDDA9A-1D2C-4B2D-8F19-2ACF0352B998}" presName="node" presStyleLbl="node1" presStyleIdx="4" presStyleCnt="8">
        <dgm:presLayoutVars>
          <dgm:bulletEnabled val="1"/>
        </dgm:presLayoutVars>
      </dgm:prSet>
      <dgm:spPr/>
    </dgm:pt>
    <dgm:pt modelId="{A4A0F70C-E367-4A26-BAE8-6A3C77E6F0AE}" type="pres">
      <dgm:prSet presAssocID="{086EDF66-9721-44EF-9631-6C0044C51164}" presName="sibTrans" presStyleLbl="sibTrans2D1" presStyleIdx="4" presStyleCnt="7"/>
      <dgm:spPr/>
    </dgm:pt>
    <dgm:pt modelId="{AE56AAB4-0684-4632-817E-B74E8C8EF5BE}" type="pres">
      <dgm:prSet presAssocID="{086EDF66-9721-44EF-9631-6C0044C51164}" presName="connectorText" presStyleLbl="sibTrans2D1" presStyleIdx="4" presStyleCnt="7"/>
      <dgm:spPr/>
    </dgm:pt>
    <dgm:pt modelId="{772AC0DA-C704-4AA1-8A3A-769703F24A32}" type="pres">
      <dgm:prSet presAssocID="{435A1713-DC1C-4556-A4CF-8179EE09CE7F}" presName="node" presStyleLbl="node1" presStyleIdx="5" presStyleCnt="8" custScaleX="125776">
        <dgm:presLayoutVars>
          <dgm:bulletEnabled val="1"/>
        </dgm:presLayoutVars>
      </dgm:prSet>
      <dgm:spPr/>
    </dgm:pt>
    <dgm:pt modelId="{11D13D6B-A34A-4936-8732-C8483526C4DC}" type="pres">
      <dgm:prSet presAssocID="{2D557BE2-BE75-4BEC-BA8E-7983B47C3843}" presName="sibTrans" presStyleLbl="sibTrans2D1" presStyleIdx="5" presStyleCnt="7"/>
      <dgm:spPr/>
    </dgm:pt>
    <dgm:pt modelId="{DA86474F-5A17-44CC-9D44-36E20AF2A25C}" type="pres">
      <dgm:prSet presAssocID="{2D557BE2-BE75-4BEC-BA8E-7983B47C3843}" presName="connectorText" presStyleLbl="sibTrans2D1" presStyleIdx="5" presStyleCnt="7"/>
      <dgm:spPr/>
    </dgm:pt>
    <dgm:pt modelId="{5E375F42-5A8D-47FC-A57A-3DB50C2D3201}" type="pres">
      <dgm:prSet presAssocID="{9FB021B1-22E3-498C-8FAA-0FFA5BC9BCE0}" presName="node" presStyleLbl="node1" presStyleIdx="6" presStyleCnt="8">
        <dgm:presLayoutVars>
          <dgm:bulletEnabled val="1"/>
        </dgm:presLayoutVars>
      </dgm:prSet>
      <dgm:spPr/>
    </dgm:pt>
    <dgm:pt modelId="{1F93B729-D7A3-4818-884B-2BB9F05C1556}" type="pres">
      <dgm:prSet presAssocID="{8F753F54-5DA2-48F2-A5ED-0313DC8498BB}" presName="sibTrans" presStyleLbl="sibTrans2D1" presStyleIdx="6" presStyleCnt="7"/>
      <dgm:spPr/>
    </dgm:pt>
    <dgm:pt modelId="{91CD1C0B-02A8-4FCE-AA75-1690E1590D84}" type="pres">
      <dgm:prSet presAssocID="{8F753F54-5DA2-48F2-A5ED-0313DC8498BB}" presName="connectorText" presStyleLbl="sibTrans2D1" presStyleIdx="6" presStyleCnt="7"/>
      <dgm:spPr/>
    </dgm:pt>
    <dgm:pt modelId="{BB8CC439-81AE-4FA0-9B18-8F5A5C9370F6}" type="pres">
      <dgm:prSet presAssocID="{A25F5659-4D2B-4BC7-B1C5-2344231B842F}" presName="node" presStyleLbl="node1" presStyleIdx="7" presStyleCnt="8" custScaleX="154350">
        <dgm:presLayoutVars>
          <dgm:bulletEnabled val="1"/>
        </dgm:presLayoutVars>
      </dgm:prSet>
      <dgm:spPr/>
    </dgm:pt>
  </dgm:ptLst>
  <dgm:cxnLst>
    <dgm:cxn modelId="{99FC3E00-B14C-421E-817B-472E96F6A219}" type="presOf" srcId="{086EDF66-9721-44EF-9631-6C0044C51164}" destId="{A4A0F70C-E367-4A26-BAE8-6A3C77E6F0AE}" srcOrd="0" destOrd="0" presId="urn:microsoft.com/office/officeart/2005/8/layout/process5"/>
    <dgm:cxn modelId="{11005203-FB3B-4DF0-A672-558E7811EA1D}" srcId="{BF3E6356-2AD5-4F2B-869B-4C8EB59F95D4}" destId="{A25F5659-4D2B-4BC7-B1C5-2344231B842F}" srcOrd="7" destOrd="0" parTransId="{C877E046-50B9-47E2-92CA-E5CE06C22460}" sibTransId="{79063589-641B-4926-A595-0DE082F8FEF8}"/>
    <dgm:cxn modelId="{CB3BB107-1A5F-4CD3-8A8F-6E5478E4F540}" type="presOf" srcId="{2D557BE2-BE75-4BEC-BA8E-7983B47C3843}" destId="{DA86474F-5A17-44CC-9D44-36E20AF2A25C}" srcOrd="1" destOrd="0" presId="urn:microsoft.com/office/officeart/2005/8/layout/process5"/>
    <dgm:cxn modelId="{E675140C-72C0-4DF3-AD60-9685994E0262}" type="presOf" srcId="{AADED767-CD73-4146-9161-37D0EF46DCC4}" destId="{0AA4C684-84D4-4967-9F14-EED0C88E9AC0}" srcOrd="0" destOrd="0" presId="urn:microsoft.com/office/officeart/2005/8/layout/process5"/>
    <dgm:cxn modelId="{7EDCC612-98BA-4A24-803F-C42BA541E467}" srcId="{BF3E6356-2AD5-4F2B-869B-4C8EB59F95D4}" destId="{5DBB8C13-09AF-4BC9-B915-9EAD01A42F4E}" srcOrd="3" destOrd="0" parTransId="{1D7406FE-3A7A-4B70-AAC9-65B5315EFDA8}" sibTransId="{EABF61E2-A691-492B-8D6E-E74A1BD2B630}"/>
    <dgm:cxn modelId="{F2E71B1A-25B4-4246-9131-F2804C846576}" srcId="{BF3E6356-2AD5-4F2B-869B-4C8EB59F95D4}" destId="{BB9E31C0-5134-4185-9068-249C9EC175B9}" srcOrd="1" destOrd="0" parTransId="{A28E3E4F-DF32-4B15-AAC1-4C1B22383554}" sibTransId="{AADED767-CD73-4146-9161-37D0EF46DCC4}"/>
    <dgm:cxn modelId="{6F65E81D-5AD9-4217-BE30-6BE8A8B57B4A}" type="presOf" srcId="{8F753F54-5DA2-48F2-A5ED-0313DC8498BB}" destId="{1F93B729-D7A3-4818-884B-2BB9F05C1556}" srcOrd="0" destOrd="0" presId="urn:microsoft.com/office/officeart/2005/8/layout/process5"/>
    <dgm:cxn modelId="{8673202C-AC7C-414F-AA19-2B5D84853C76}" type="presOf" srcId="{47BDDA9A-1D2C-4B2D-8F19-2ACF0352B998}" destId="{EC4C809A-7A96-479F-9247-3F2B09F7BBEC}" srcOrd="0" destOrd="0" presId="urn:microsoft.com/office/officeart/2005/8/layout/process5"/>
    <dgm:cxn modelId="{F5DAA833-C913-4641-943C-26AEEC43CFE7}" srcId="{BF3E6356-2AD5-4F2B-869B-4C8EB59F95D4}" destId="{47BDDA9A-1D2C-4B2D-8F19-2ACF0352B998}" srcOrd="4" destOrd="0" parTransId="{AEF24A66-06A6-4567-BFC2-5E94E0E257D3}" sibTransId="{086EDF66-9721-44EF-9631-6C0044C51164}"/>
    <dgm:cxn modelId="{87298334-A413-4830-8895-282CDE33E159}" type="presOf" srcId="{AADED767-CD73-4146-9161-37D0EF46DCC4}" destId="{FC8E694F-A298-4421-97DF-69F699125E36}" srcOrd="1" destOrd="0" presId="urn:microsoft.com/office/officeart/2005/8/layout/process5"/>
    <dgm:cxn modelId="{4D0D8C34-1A24-4475-8F3D-95C270908DB5}" type="presOf" srcId="{EABF61E2-A691-492B-8D6E-E74A1BD2B630}" destId="{B38688CB-5723-4C26-BF79-41FF1685A21E}" srcOrd="0" destOrd="0" presId="urn:microsoft.com/office/officeart/2005/8/layout/process5"/>
    <dgm:cxn modelId="{E5E31E37-96E8-488B-BA86-E069100DAB21}" type="presOf" srcId="{7265A823-D181-4D70-B4D2-2CB52C7CBE32}" destId="{208183B2-B26C-41BE-81D4-139D3BB54A2D}" srcOrd="0" destOrd="0" presId="urn:microsoft.com/office/officeart/2005/8/layout/process5"/>
    <dgm:cxn modelId="{E7D1F23E-BB6C-46BB-943A-E1187815F154}" type="presOf" srcId="{7265A823-D181-4D70-B4D2-2CB52C7CBE32}" destId="{41564298-7351-4781-8344-6FD3012FEC9D}" srcOrd="1" destOrd="0" presId="urn:microsoft.com/office/officeart/2005/8/layout/process5"/>
    <dgm:cxn modelId="{87CE943F-29EA-40FC-B87D-7F6126C6B5CD}" type="presOf" srcId="{12A0E122-37E2-4C70-BDC6-AC71E53F1CF9}" destId="{82B4DD81-75D7-41C3-A426-6C34671428FD}" srcOrd="0" destOrd="0" presId="urn:microsoft.com/office/officeart/2005/8/layout/process5"/>
    <dgm:cxn modelId="{502CAE8D-476A-4DA0-99BB-CF72E35815C2}" type="presOf" srcId="{B49BDA0A-D881-4131-829C-2A95D5ED69B5}" destId="{DD43FC4F-B2FD-4722-ABAC-510DAF2E921B}" srcOrd="0" destOrd="0" presId="urn:microsoft.com/office/officeart/2005/8/layout/process5"/>
    <dgm:cxn modelId="{2FF01897-2BD0-442D-ABFF-EE250D36B876}" type="presOf" srcId="{435A1713-DC1C-4556-A4CF-8179EE09CE7F}" destId="{772AC0DA-C704-4AA1-8A3A-769703F24A32}" srcOrd="0" destOrd="0" presId="urn:microsoft.com/office/officeart/2005/8/layout/process5"/>
    <dgm:cxn modelId="{3E905CA5-A361-415A-8518-4056E8B1BA6C}" srcId="{BF3E6356-2AD5-4F2B-869B-4C8EB59F95D4}" destId="{9FB021B1-22E3-498C-8FAA-0FFA5BC9BCE0}" srcOrd="6" destOrd="0" parTransId="{04B825FA-5101-46F1-AB2D-CD6F72C5E039}" sibTransId="{8F753F54-5DA2-48F2-A5ED-0313DC8498BB}"/>
    <dgm:cxn modelId="{422974A6-A551-4713-9164-BEB3F6E8C517}" srcId="{BF3E6356-2AD5-4F2B-869B-4C8EB59F95D4}" destId="{12A0E122-37E2-4C70-BDC6-AC71E53F1CF9}" srcOrd="2" destOrd="0" parTransId="{884AD79C-76AE-458B-B833-37E0F20ADB06}" sibTransId="{B49BDA0A-D881-4131-829C-2A95D5ED69B5}"/>
    <dgm:cxn modelId="{98F010AA-469A-4CC3-9BAD-EFD81FAA093A}" type="presOf" srcId="{9FB021B1-22E3-498C-8FAA-0FFA5BC9BCE0}" destId="{5E375F42-5A8D-47FC-A57A-3DB50C2D3201}" srcOrd="0" destOrd="0" presId="urn:microsoft.com/office/officeart/2005/8/layout/process5"/>
    <dgm:cxn modelId="{F9E6FAC2-9371-459B-9DF2-AAE5E873FA80}" type="presOf" srcId="{A25F5659-4D2B-4BC7-B1C5-2344231B842F}" destId="{BB8CC439-81AE-4FA0-9B18-8F5A5C9370F6}" srcOrd="0" destOrd="0" presId="urn:microsoft.com/office/officeart/2005/8/layout/process5"/>
    <dgm:cxn modelId="{EB5E5EC4-65D4-47C4-BC39-44A084C2CBC9}" srcId="{BF3E6356-2AD5-4F2B-869B-4C8EB59F95D4}" destId="{B94A4B7D-A98F-499C-93A7-30553A8F87BC}" srcOrd="0" destOrd="0" parTransId="{651517C4-DC14-498C-96B2-60A5312E3E03}" sibTransId="{7265A823-D181-4D70-B4D2-2CB52C7CBE32}"/>
    <dgm:cxn modelId="{7D1047D0-E6B5-4D85-B92F-5A9850311E02}" type="presOf" srcId="{2D557BE2-BE75-4BEC-BA8E-7983B47C3843}" destId="{11D13D6B-A34A-4936-8732-C8483526C4DC}" srcOrd="0" destOrd="0" presId="urn:microsoft.com/office/officeart/2005/8/layout/process5"/>
    <dgm:cxn modelId="{167AEFD0-EC7F-4210-9C3D-BEF9534CDBA3}" type="presOf" srcId="{5DBB8C13-09AF-4BC9-B915-9EAD01A42F4E}" destId="{C38AAB6F-03C3-47A4-B952-FFFDD1372B79}" srcOrd="0" destOrd="0" presId="urn:microsoft.com/office/officeart/2005/8/layout/process5"/>
    <dgm:cxn modelId="{9F3226D7-F6B2-460F-A08F-3408867BEB12}" type="presOf" srcId="{B94A4B7D-A98F-499C-93A7-30553A8F87BC}" destId="{165094FB-3CE1-46E2-B30F-1E82C6F82B11}" srcOrd="0" destOrd="0" presId="urn:microsoft.com/office/officeart/2005/8/layout/process5"/>
    <dgm:cxn modelId="{683C08DC-EB19-4170-B2AC-0CDE2B85FE11}" type="presOf" srcId="{B49BDA0A-D881-4131-829C-2A95D5ED69B5}" destId="{D868D317-75C5-41BC-B6D5-C9D4D3F240FC}" srcOrd="1" destOrd="0" presId="urn:microsoft.com/office/officeart/2005/8/layout/process5"/>
    <dgm:cxn modelId="{BEF8E6DC-D4EA-4B53-959F-7BF8AB783C8E}" type="presOf" srcId="{086EDF66-9721-44EF-9631-6C0044C51164}" destId="{AE56AAB4-0684-4632-817E-B74E8C8EF5BE}" srcOrd="1" destOrd="0" presId="urn:microsoft.com/office/officeart/2005/8/layout/process5"/>
    <dgm:cxn modelId="{F26E23DE-6258-4664-AD0F-4FD35B469263}" type="presOf" srcId="{BB9E31C0-5134-4185-9068-249C9EC175B9}" destId="{90792381-0512-4C07-9AAA-B2384A459073}" srcOrd="0" destOrd="0" presId="urn:microsoft.com/office/officeart/2005/8/layout/process5"/>
    <dgm:cxn modelId="{4809AEE6-88EE-4F9A-BDE3-278A7185A22D}" type="presOf" srcId="{8F753F54-5DA2-48F2-A5ED-0313DC8498BB}" destId="{91CD1C0B-02A8-4FCE-AA75-1690E1590D84}" srcOrd="1" destOrd="0" presId="urn:microsoft.com/office/officeart/2005/8/layout/process5"/>
    <dgm:cxn modelId="{980C06EA-4E0A-4CB8-98FB-CF2E52D5667A}" type="presOf" srcId="{EABF61E2-A691-492B-8D6E-E74A1BD2B630}" destId="{229E8285-E001-40F9-8713-71A14B76C6C2}" srcOrd="1" destOrd="0" presId="urn:microsoft.com/office/officeart/2005/8/layout/process5"/>
    <dgm:cxn modelId="{C6ADF2EA-4E96-4D96-B442-B3C878152EDF}" srcId="{BF3E6356-2AD5-4F2B-869B-4C8EB59F95D4}" destId="{435A1713-DC1C-4556-A4CF-8179EE09CE7F}" srcOrd="5" destOrd="0" parTransId="{D3D7A9E2-5F12-48CD-81A8-7BA7BBAC666D}" sibTransId="{2D557BE2-BE75-4BEC-BA8E-7983B47C3843}"/>
    <dgm:cxn modelId="{CC57C5F6-69B5-425D-805C-5E967B394D97}" type="presOf" srcId="{BF3E6356-2AD5-4F2B-869B-4C8EB59F95D4}" destId="{A7FB5DE4-96E3-4F14-AB26-10C2D2F12211}" srcOrd="0" destOrd="0" presId="urn:microsoft.com/office/officeart/2005/8/layout/process5"/>
    <dgm:cxn modelId="{A264426F-C30F-4D08-991A-D9C0E715B7D3}" type="presParOf" srcId="{A7FB5DE4-96E3-4F14-AB26-10C2D2F12211}" destId="{165094FB-3CE1-46E2-B30F-1E82C6F82B11}" srcOrd="0" destOrd="0" presId="urn:microsoft.com/office/officeart/2005/8/layout/process5"/>
    <dgm:cxn modelId="{9C76BD32-FD53-49C7-A4DF-F700960B987B}" type="presParOf" srcId="{A7FB5DE4-96E3-4F14-AB26-10C2D2F12211}" destId="{208183B2-B26C-41BE-81D4-139D3BB54A2D}" srcOrd="1" destOrd="0" presId="urn:microsoft.com/office/officeart/2005/8/layout/process5"/>
    <dgm:cxn modelId="{AB3E3B4A-C4E5-4B6B-939A-99CF0A70F0F2}" type="presParOf" srcId="{208183B2-B26C-41BE-81D4-139D3BB54A2D}" destId="{41564298-7351-4781-8344-6FD3012FEC9D}" srcOrd="0" destOrd="0" presId="urn:microsoft.com/office/officeart/2005/8/layout/process5"/>
    <dgm:cxn modelId="{96C1FEE5-F527-4B1B-A8E6-61235761B04D}" type="presParOf" srcId="{A7FB5DE4-96E3-4F14-AB26-10C2D2F12211}" destId="{90792381-0512-4C07-9AAA-B2384A459073}" srcOrd="2" destOrd="0" presId="urn:microsoft.com/office/officeart/2005/8/layout/process5"/>
    <dgm:cxn modelId="{F455A5E6-95BC-4461-9CCE-B2542563423D}" type="presParOf" srcId="{A7FB5DE4-96E3-4F14-AB26-10C2D2F12211}" destId="{0AA4C684-84D4-4967-9F14-EED0C88E9AC0}" srcOrd="3" destOrd="0" presId="urn:microsoft.com/office/officeart/2005/8/layout/process5"/>
    <dgm:cxn modelId="{B0F78F1A-DF97-4B73-A51E-C5F6DA324982}" type="presParOf" srcId="{0AA4C684-84D4-4967-9F14-EED0C88E9AC0}" destId="{FC8E694F-A298-4421-97DF-69F699125E36}" srcOrd="0" destOrd="0" presId="urn:microsoft.com/office/officeart/2005/8/layout/process5"/>
    <dgm:cxn modelId="{A8AD44E8-61C9-48C8-B627-BA77FC160837}" type="presParOf" srcId="{A7FB5DE4-96E3-4F14-AB26-10C2D2F12211}" destId="{82B4DD81-75D7-41C3-A426-6C34671428FD}" srcOrd="4" destOrd="0" presId="urn:microsoft.com/office/officeart/2005/8/layout/process5"/>
    <dgm:cxn modelId="{F3F950C9-EF4B-4BE2-ABFD-FFA1E1B9E415}" type="presParOf" srcId="{A7FB5DE4-96E3-4F14-AB26-10C2D2F12211}" destId="{DD43FC4F-B2FD-4722-ABAC-510DAF2E921B}" srcOrd="5" destOrd="0" presId="urn:microsoft.com/office/officeart/2005/8/layout/process5"/>
    <dgm:cxn modelId="{96D5C19C-72B9-4A7F-9A97-5A43DCE7C673}" type="presParOf" srcId="{DD43FC4F-B2FD-4722-ABAC-510DAF2E921B}" destId="{D868D317-75C5-41BC-B6D5-C9D4D3F240FC}" srcOrd="0" destOrd="0" presId="urn:microsoft.com/office/officeart/2005/8/layout/process5"/>
    <dgm:cxn modelId="{59CDAD40-7C90-41AC-9D22-D7A03F079EAF}" type="presParOf" srcId="{A7FB5DE4-96E3-4F14-AB26-10C2D2F12211}" destId="{C38AAB6F-03C3-47A4-B952-FFFDD1372B79}" srcOrd="6" destOrd="0" presId="urn:microsoft.com/office/officeart/2005/8/layout/process5"/>
    <dgm:cxn modelId="{C4E64B34-BA62-4838-8465-824F8A67EC68}" type="presParOf" srcId="{A7FB5DE4-96E3-4F14-AB26-10C2D2F12211}" destId="{B38688CB-5723-4C26-BF79-41FF1685A21E}" srcOrd="7" destOrd="0" presId="urn:microsoft.com/office/officeart/2005/8/layout/process5"/>
    <dgm:cxn modelId="{E0DEB0C6-C7C5-41D4-BD5C-54B336414A35}" type="presParOf" srcId="{B38688CB-5723-4C26-BF79-41FF1685A21E}" destId="{229E8285-E001-40F9-8713-71A14B76C6C2}" srcOrd="0" destOrd="0" presId="urn:microsoft.com/office/officeart/2005/8/layout/process5"/>
    <dgm:cxn modelId="{883CEBD0-A04B-4FA2-AC10-94EF73FB0E61}" type="presParOf" srcId="{A7FB5DE4-96E3-4F14-AB26-10C2D2F12211}" destId="{EC4C809A-7A96-479F-9247-3F2B09F7BBEC}" srcOrd="8" destOrd="0" presId="urn:microsoft.com/office/officeart/2005/8/layout/process5"/>
    <dgm:cxn modelId="{C8D6AD88-B57C-4F83-A9FF-309D664747A6}" type="presParOf" srcId="{A7FB5DE4-96E3-4F14-AB26-10C2D2F12211}" destId="{A4A0F70C-E367-4A26-BAE8-6A3C77E6F0AE}" srcOrd="9" destOrd="0" presId="urn:microsoft.com/office/officeart/2005/8/layout/process5"/>
    <dgm:cxn modelId="{ACBB32DA-1BFC-4C9D-AD81-4DC35FDAE305}" type="presParOf" srcId="{A4A0F70C-E367-4A26-BAE8-6A3C77E6F0AE}" destId="{AE56AAB4-0684-4632-817E-B74E8C8EF5BE}" srcOrd="0" destOrd="0" presId="urn:microsoft.com/office/officeart/2005/8/layout/process5"/>
    <dgm:cxn modelId="{3CC1416E-A4B4-4A3D-8CBF-0386B84262F2}" type="presParOf" srcId="{A7FB5DE4-96E3-4F14-AB26-10C2D2F12211}" destId="{772AC0DA-C704-4AA1-8A3A-769703F24A32}" srcOrd="10" destOrd="0" presId="urn:microsoft.com/office/officeart/2005/8/layout/process5"/>
    <dgm:cxn modelId="{BC85A074-FB3E-41B1-9EF4-C7F88F5FFC72}" type="presParOf" srcId="{A7FB5DE4-96E3-4F14-AB26-10C2D2F12211}" destId="{11D13D6B-A34A-4936-8732-C8483526C4DC}" srcOrd="11" destOrd="0" presId="urn:microsoft.com/office/officeart/2005/8/layout/process5"/>
    <dgm:cxn modelId="{BEFBDF09-D089-426C-A38A-C4582FE5AB09}" type="presParOf" srcId="{11D13D6B-A34A-4936-8732-C8483526C4DC}" destId="{DA86474F-5A17-44CC-9D44-36E20AF2A25C}" srcOrd="0" destOrd="0" presId="urn:microsoft.com/office/officeart/2005/8/layout/process5"/>
    <dgm:cxn modelId="{741AEF5D-226A-407C-8CEF-1C4A5D0D50FE}" type="presParOf" srcId="{A7FB5DE4-96E3-4F14-AB26-10C2D2F12211}" destId="{5E375F42-5A8D-47FC-A57A-3DB50C2D3201}" srcOrd="12" destOrd="0" presId="urn:microsoft.com/office/officeart/2005/8/layout/process5"/>
    <dgm:cxn modelId="{B671FD94-7834-424C-BB75-288318C08520}" type="presParOf" srcId="{A7FB5DE4-96E3-4F14-AB26-10C2D2F12211}" destId="{1F93B729-D7A3-4818-884B-2BB9F05C1556}" srcOrd="13" destOrd="0" presId="urn:microsoft.com/office/officeart/2005/8/layout/process5"/>
    <dgm:cxn modelId="{E7C2D50F-E8BB-4FDB-9804-AB78D1E4B8DC}" type="presParOf" srcId="{1F93B729-D7A3-4818-884B-2BB9F05C1556}" destId="{91CD1C0B-02A8-4FCE-AA75-1690E1590D84}" srcOrd="0" destOrd="0" presId="urn:microsoft.com/office/officeart/2005/8/layout/process5"/>
    <dgm:cxn modelId="{5753DB48-F636-479C-A994-6EA01A1C64C1}" type="presParOf" srcId="{A7FB5DE4-96E3-4F14-AB26-10C2D2F12211}" destId="{BB8CC439-81AE-4FA0-9B18-8F5A5C9370F6}"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094FB-3CE1-46E2-B30F-1E82C6F82B11}">
      <dsp:nvSpPr>
        <dsp:cNvPr id="0" name=""/>
        <dsp:cNvSpPr/>
      </dsp:nvSpPr>
      <dsp:spPr>
        <a:xfrm>
          <a:off x="997373" y="1775"/>
          <a:ext cx="2569766" cy="1213747"/>
        </a:xfrm>
        <a:prstGeom prst="roundRect">
          <a:avLst>
            <a:gd name="adj" fmla="val 10000"/>
          </a:avLst>
        </a:prstGeom>
        <a:solidFill>
          <a:schemeClr val="accent5">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Creating a NumPy array from the column “Class” in data</a:t>
          </a:r>
          <a:endParaRPr lang="fr-FR" sz="1400" b="1" kern="1200" dirty="0"/>
        </a:p>
      </dsp:txBody>
      <dsp:txXfrm>
        <a:off x="1032922" y="37324"/>
        <a:ext cx="2498668" cy="1142649"/>
      </dsp:txXfrm>
    </dsp:sp>
    <dsp:sp modelId="{208183B2-B26C-41BE-81D4-139D3BB54A2D}">
      <dsp:nvSpPr>
        <dsp:cNvPr id="0" name=""/>
        <dsp:cNvSpPr/>
      </dsp:nvSpPr>
      <dsp:spPr>
        <a:xfrm>
          <a:off x="3745156" y="357808"/>
          <a:ext cx="428857" cy="50168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b="1" kern="1200">
            <a:solidFill>
              <a:schemeClr val="tx1"/>
            </a:solidFill>
          </a:endParaRPr>
        </a:p>
      </dsp:txBody>
      <dsp:txXfrm>
        <a:off x="3745156" y="458144"/>
        <a:ext cx="300200" cy="301010"/>
      </dsp:txXfrm>
    </dsp:sp>
    <dsp:sp modelId="{90792381-0512-4C07-9AAA-B2384A459073}">
      <dsp:nvSpPr>
        <dsp:cNvPr id="0" name=""/>
        <dsp:cNvSpPr/>
      </dsp:nvSpPr>
      <dsp:spPr>
        <a:xfrm>
          <a:off x="4376304" y="1775"/>
          <a:ext cx="2022912" cy="1213747"/>
        </a:xfrm>
        <a:prstGeom prst="roundRect">
          <a:avLst>
            <a:gd name="adj" fmla="val 10000"/>
          </a:avLst>
        </a:prstGeom>
        <a:solidFill>
          <a:schemeClr val="accent5">
            <a:hueOff val="891034"/>
            <a:satOff val="-573"/>
            <a:lumOff val="392"/>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Standardizing the data with StandardScaler, then fitting and transforming it</a:t>
          </a:r>
          <a:endParaRPr lang="fr-FR" sz="1400" b="1" kern="1200" dirty="0"/>
        </a:p>
      </dsp:txBody>
      <dsp:txXfrm>
        <a:off x="4411853" y="37324"/>
        <a:ext cx="1951814" cy="1142649"/>
      </dsp:txXfrm>
    </dsp:sp>
    <dsp:sp modelId="{0AA4C684-84D4-4967-9F14-EED0C88E9AC0}">
      <dsp:nvSpPr>
        <dsp:cNvPr id="0" name=""/>
        <dsp:cNvSpPr/>
      </dsp:nvSpPr>
      <dsp:spPr>
        <a:xfrm>
          <a:off x="6577233" y="357808"/>
          <a:ext cx="428857" cy="501682"/>
        </a:xfrm>
        <a:prstGeom prst="rightArrow">
          <a:avLst>
            <a:gd name="adj1" fmla="val 60000"/>
            <a:gd name="adj2" fmla="val 50000"/>
          </a:avLst>
        </a:prstGeom>
        <a:solidFill>
          <a:schemeClr val="accent5">
            <a:hueOff val="1039540"/>
            <a:satOff val="-669"/>
            <a:lumOff val="457"/>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b="1" kern="1200">
            <a:solidFill>
              <a:schemeClr val="tx1"/>
            </a:solidFill>
          </a:endParaRPr>
        </a:p>
      </dsp:txBody>
      <dsp:txXfrm>
        <a:off x="6577233" y="458144"/>
        <a:ext cx="300200" cy="301010"/>
      </dsp:txXfrm>
    </dsp:sp>
    <dsp:sp modelId="{82B4DD81-75D7-41C3-A426-6C34671428FD}">
      <dsp:nvSpPr>
        <dsp:cNvPr id="0" name=""/>
        <dsp:cNvSpPr/>
      </dsp:nvSpPr>
      <dsp:spPr>
        <a:xfrm>
          <a:off x="7208382" y="1775"/>
          <a:ext cx="2639597" cy="1213747"/>
        </a:xfrm>
        <a:prstGeom prst="roundRect">
          <a:avLst>
            <a:gd name="adj" fmla="val 10000"/>
          </a:avLst>
        </a:prstGeom>
        <a:solidFill>
          <a:schemeClr val="accent5">
            <a:hueOff val="1782068"/>
            <a:satOff val="-1147"/>
            <a:lumOff val="784"/>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Splitting the data into training and testing sets with train_test_split function</a:t>
          </a:r>
          <a:endParaRPr lang="fr-FR" sz="1400" b="1" kern="1200" dirty="0"/>
        </a:p>
      </dsp:txBody>
      <dsp:txXfrm>
        <a:off x="7243931" y="37324"/>
        <a:ext cx="2568499" cy="1142649"/>
      </dsp:txXfrm>
    </dsp:sp>
    <dsp:sp modelId="{DD43FC4F-B2FD-4722-ABAC-510DAF2E921B}">
      <dsp:nvSpPr>
        <dsp:cNvPr id="0" name=""/>
        <dsp:cNvSpPr/>
      </dsp:nvSpPr>
      <dsp:spPr>
        <a:xfrm rot="5236452">
          <a:off x="8361086" y="1357127"/>
          <a:ext cx="429343" cy="501682"/>
        </a:xfrm>
        <a:prstGeom prst="rightArrow">
          <a:avLst>
            <a:gd name="adj1" fmla="val 60000"/>
            <a:gd name="adj2" fmla="val 50000"/>
          </a:avLst>
        </a:prstGeom>
        <a:solidFill>
          <a:schemeClr val="accent5">
            <a:hueOff val="2079079"/>
            <a:satOff val="-1338"/>
            <a:lumOff val="915"/>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b="1" kern="1200">
            <a:solidFill>
              <a:schemeClr val="tx1"/>
            </a:solidFill>
          </a:endParaRPr>
        </a:p>
      </dsp:txBody>
      <dsp:txXfrm rot="-5400000">
        <a:off x="8422190" y="1393369"/>
        <a:ext cx="301010" cy="300540"/>
      </dsp:txXfrm>
    </dsp:sp>
    <dsp:sp modelId="{C38AAB6F-03C3-47A4-B952-FFFDD1372B79}">
      <dsp:nvSpPr>
        <dsp:cNvPr id="0" name=""/>
        <dsp:cNvSpPr/>
      </dsp:nvSpPr>
      <dsp:spPr>
        <a:xfrm>
          <a:off x="7401004" y="2024688"/>
          <a:ext cx="2446975" cy="1213747"/>
        </a:xfrm>
        <a:prstGeom prst="roundRect">
          <a:avLst>
            <a:gd name="adj" fmla="val 10000"/>
          </a:avLst>
        </a:prstGeom>
        <a:solidFill>
          <a:schemeClr val="accent5">
            <a:hueOff val="2673102"/>
            <a:satOff val="-1720"/>
            <a:lumOff val="1176"/>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Creating a GridSearchCV object with cv = 10 to find the best parameters</a:t>
          </a:r>
          <a:br>
            <a:rPr lang="en-US" sz="1400" b="1" kern="1200"/>
          </a:br>
          <a:endParaRPr lang="fr-FR" sz="1400" b="1" kern="1200" dirty="0"/>
        </a:p>
      </dsp:txBody>
      <dsp:txXfrm>
        <a:off x="7436553" y="2060237"/>
        <a:ext cx="2375877" cy="1142649"/>
      </dsp:txXfrm>
    </dsp:sp>
    <dsp:sp modelId="{B38688CB-5723-4C26-BF79-41FF1685A21E}">
      <dsp:nvSpPr>
        <dsp:cNvPr id="0" name=""/>
        <dsp:cNvSpPr/>
      </dsp:nvSpPr>
      <dsp:spPr>
        <a:xfrm rot="10800000">
          <a:off x="6794130" y="2380720"/>
          <a:ext cx="428857" cy="501682"/>
        </a:xfrm>
        <a:prstGeom prst="rightArrow">
          <a:avLst>
            <a:gd name="adj1" fmla="val 60000"/>
            <a:gd name="adj2" fmla="val 50000"/>
          </a:avLst>
        </a:prstGeom>
        <a:solidFill>
          <a:schemeClr val="accent5">
            <a:hueOff val="3118619"/>
            <a:satOff val="-2006"/>
            <a:lumOff val="137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b="1" kern="1200">
            <a:solidFill>
              <a:schemeClr val="tx1"/>
            </a:solidFill>
          </a:endParaRPr>
        </a:p>
      </dsp:txBody>
      <dsp:txXfrm rot="10800000">
        <a:off x="6922787" y="2481056"/>
        <a:ext cx="300200" cy="301010"/>
      </dsp:txXfrm>
    </dsp:sp>
    <dsp:sp modelId="{EC4C809A-7A96-479F-9247-3F2B09F7BBEC}">
      <dsp:nvSpPr>
        <dsp:cNvPr id="0" name=""/>
        <dsp:cNvSpPr/>
      </dsp:nvSpPr>
      <dsp:spPr>
        <a:xfrm>
          <a:off x="4568926" y="2024688"/>
          <a:ext cx="2022912" cy="1213747"/>
        </a:xfrm>
        <a:prstGeom prst="roundRect">
          <a:avLst>
            <a:gd name="adj" fmla="val 10000"/>
          </a:avLst>
        </a:prstGeom>
        <a:solidFill>
          <a:schemeClr val="accent5">
            <a:hueOff val="3564136"/>
            <a:satOff val="-2293"/>
            <a:lumOff val="1568"/>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Applying GridSearchCV on LogReg, SVM, Decision Tree, and KNN models</a:t>
          </a:r>
          <a:endParaRPr lang="fr-FR" sz="1400" b="1" kern="1200" dirty="0"/>
        </a:p>
      </dsp:txBody>
      <dsp:txXfrm>
        <a:off x="4604475" y="2060237"/>
        <a:ext cx="1951814" cy="1142649"/>
      </dsp:txXfrm>
    </dsp:sp>
    <dsp:sp modelId="{A4A0F70C-E367-4A26-BAE8-6A3C77E6F0AE}">
      <dsp:nvSpPr>
        <dsp:cNvPr id="0" name=""/>
        <dsp:cNvSpPr/>
      </dsp:nvSpPr>
      <dsp:spPr>
        <a:xfrm rot="10800000">
          <a:off x="3962052" y="2380720"/>
          <a:ext cx="428857" cy="501682"/>
        </a:xfrm>
        <a:prstGeom prst="rightArrow">
          <a:avLst>
            <a:gd name="adj1" fmla="val 60000"/>
            <a:gd name="adj2" fmla="val 50000"/>
          </a:avLst>
        </a:prstGeom>
        <a:solidFill>
          <a:schemeClr val="accent5">
            <a:hueOff val="4158159"/>
            <a:satOff val="-2675"/>
            <a:lumOff val="1829"/>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b="1" kern="1200">
            <a:solidFill>
              <a:schemeClr val="tx1"/>
            </a:solidFill>
          </a:endParaRPr>
        </a:p>
      </dsp:txBody>
      <dsp:txXfrm rot="10800000">
        <a:off x="4090709" y="2481056"/>
        <a:ext cx="300200" cy="301010"/>
      </dsp:txXfrm>
    </dsp:sp>
    <dsp:sp modelId="{772AC0DA-C704-4AA1-8A3A-769703F24A32}">
      <dsp:nvSpPr>
        <dsp:cNvPr id="0" name=""/>
        <dsp:cNvSpPr/>
      </dsp:nvSpPr>
      <dsp:spPr>
        <a:xfrm>
          <a:off x="1215423" y="2024688"/>
          <a:ext cx="2544338" cy="1213747"/>
        </a:xfrm>
        <a:prstGeom prst="roundRect">
          <a:avLst>
            <a:gd name="adj" fmla="val 10000"/>
          </a:avLst>
        </a:prstGeom>
        <a:solidFill>
          <a:schemeClr val="accent5">
            <a:hueOff val="4455170"/>
            <a:satOff val="-2866"/>
            <a:lumOff val="196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Calculating the accuracy on the test data using the method .score() for all models</a:t>
          </a:r>
          <a:endParaRPr lang="fr-FR" sz="1400" b="1" kern="1200" dirty="0"/>
        </a:p>
      </dsp:txBody>
      <dsp:txXfrm>
        <a:off x="1250972" y="2060237"/>
        <a:ext cx="2473240" cy="1142649"/>
      </dsp:txXfrm>
    </dsp:sp>
    <dsp:sp modelId="{11D13D6B-A34A-4936-8732-C8483526C4DC}">
      <dsp:nvSpPr>
        <dsp:cNvPr id="0" name=""/>
        <dsp:cNvSpPr/>
      </dsp:nvSpPr>
      <dsp:spPr>
        <a:xfrm rot="5840628">
          <a:off x="2142597" y="3380039"/>
          <a:ext cx="432404" cy="501682"/>
        </a:xfrm>
        <a:prstGeom prst="rightArrow">
          <a:avLst>
            <a:gd name="adj1" fmla="val 60000"/>
            <a:gd name="adj2" fmla="val 50000"/>
          </a:avLst>
        </a:prstGeom>
        <a:solidFill>
          <a:schemeClr val="accent5">
            <a:hueOff val="5197698"/>
            <a:satOff val="-3344"/>
            <a:lumOff val="2287"/>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b="1" kern="1200">
            <a:solidFill>
              <a:schemeClr val="tx1"/>
            </a:solidFill>
          </a:endParaRPr>
        </a:p>
      </dsp:txBody>
      <dsp:txXfrm rot="-5400000">
        <a:off x="2216584" y="3415211"/>
        <a:ext cx="301010" cy="302683"/>
      </dsp:txXfrm>
    </dsp:sp>
    <dsp:sp modelId="{5E375F42-5A8D-47FC-A57A-3DB50C2D3201}">
      <dsp:nvSpPr>
        <dsp:cNvPr id="0" name=""/>
        <dsp:cNvSpPr/>
      </dsp:nvSpPr>
      <dsp:spPr>
        <a:xfrm>
          <a:off x="1215423" y="4047600"/>
          <a:ext cx="2022912" cy="1213747"/>
        </a:xfrm>
        <a:prstGeom prst="roundRect">
          <a:avLst>
            <a:gd name="adj" fmla="val 10000"/>
          </a:avLst>
        </a:prstGeom>
        <a:solidFill>
          <a:schemeClr val="accent5">
            <a:hueOff val="5346204"/>
            <a:satOff val="-3440"/>
            <a:lumOff val="2352"/>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t>Examining the confusion matrix for all models</a:t>
          </a:r>
          <a:endParaRPr lang="fr-FR" sz="1400" b="1" kern="1200" dirty="0"/>
        </a:p>
      </dsp:txBody>
      <dsp:txXfrm>
        <a:off x="1250972" y="4083149"/>
        <a:ext cx="1951814" cy="1142649"/>
      </dsp:txXfrm>
    </dsp:sp>
    <dsp:sp modelId="{1F93B729-D7A3-4818-884B-2BB9F05C1556}">
      <dsp:nvSpPr>
        <dsp:cNvPr id="0" name=""/>
        <dsp:cNvSpPr/>
      </dsp:nvSpPr>
      <dsp:spPr>
        <a:xfrm>
          <a:off x="3416351" y="4403633"/>
          <a:ext cx="428857" cy="501682"/>
        </a:xfrm>
        <a:prstGeom prst="rightArrow">
          <a:avLst>
            <a:gd name="adj1" fmla="val 60000"/>
            <a:gd name="adj2" fmla="val 50000"/>
          </a:avLst>
        </a:prstGeom>
        <a:solidFill>
          <a:schemeClr val="accent5">
            <a:hueOff val="6237238"/>
            <a:satOff val="-4013"/>
            <a:lumOff val="274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fr-FR" sz="1100" b="1" kern="1200">
            <a:solidFill>
              <a:schemeClr val="tx1"/>
            </a:solidFill>
          </a:endParaRPr>
        </a:p>
      </dsp:txBody>
      <dsp:txXfrm>
        <a:off x="3416351" y="4503969"/>
        <a:ext cx="300200" cy="301010"/>
      </dsp:txXfrm>
    </dsp:sp>
    <dsp:sp modelId="{BB8CC439-81AE-4FA0-9B18-8F5A5C9370F6}">
      <dsp:nvSpPr>
        <dsp:cNvPr id="0" name=""/>
        <dsp:cNvSpPr/>
      </dsp:nvSpPr>
      <dsp:spPr>
        <a:xfrm>
          <a:off x="4047500" y="4047600"/>
          <a:ext cx="3122365" cy="1213747"/>
        </a:xfrm>
        <a:prstGeom prst="roundRect">
          <a:avLst>
            <a:gd name="adj" fmla="val 10000"/>
          </a:avLst>
        </a:prstGeom>
        <a:solidFill>
          <a:schemeClr val="accent5">
            <a:hueOff val="6237238"/>
            <a:satOff val="-4013"/>
            <a:lumOff val="2744"/>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t>Finding the method performs best by examining the </a:t>
          </a:r>
          <a:r>
            <a:rPr lang="en-US" sz="1400" b="1" i="0" kern="1200" dirty="0" err="1"/>
            <a:t>Jaccard_score</a:t>
          </a:r>
          <a:r>
            <a:rPr lang="en-US" sz="1400" b="1" i="0" kern="1200" dirty="0"/>
            <a:t> and F1_score metrics</a:t>
          </a:r>
          <a:endParaRPr lang="fr-FR" sz="1400" b="1" kern="1200" dirty="0"/>
        </a:p>
      </dsp:txBody>
      <dsp:txXfrm>
        <a:off x="4083049" y="4083149"/>
        <a:ext cx="3051267" cy="11426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7FC499-8713-4AA1-8329-22A5EEDF9BED}" type="datetimeFigureOut">
              <a:rPr lang="fr-FR" smtClean="0"/>
              <a:t>31/08/2024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8C0B153-D26F-4198-98D8-233F2A468870}" type="slidenum">
              <a:rPr lang="fr-FR" smtClean="0"/>
              <a:t>‹#›</a:t>
            </a:fld>
            <a:endParaRPr lang="fr-FR"/>
          </a:p>
        </p:txBody>
      </p:sp>
    </p:spTree>
    <p:extLst>
      <p:ext uri="{BB962C8B-B14F-4D97-AF65-F5344CB8AC3E}">
        <p14:creationId xmlns:p14="http://schemas.microsoft.com/office/powerpoint/2010/main" val="968659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7FC499-8713-4AA1-8329-22A5EEDF9BED}" type="datetimeFigureOut">
              <a:rPr lang="fr-FR" smtClean="0"/>
              <a:t>31/08/2024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8C0B153-D26F-4198-98D8-233F2A468870}" type="slidenum">
              <a:rPr lang="fr-FR" smtClean="0"/>
              <a:t>‹#›</a:t>
            </a:fld>
            <a:endParaRPr lang="fr-FR"/>
          </a:p>
        </p:txBody>
      </p:sp>
    </p:spTree>
    <p:extLst>
      <p:ext uri="{BB962C8B-B14F-4D97-AF65-F5344CB8AC3E}">
        <p14:creationId xmlns:p14="http://schemas.microsoft.com/office/powerpoint/2010/main" val="30340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57FC499-8713-4AA1-8329-22A5EEDF9BED}" type="datetimeFigureOut">
              <a:rPr lang="fr-FR" smtClean="0"/>
              <a:t>31/08/2024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8C0B153-D26F-4198-98D8-233F2A468870}" type="slidenum">
              <a:rPr lang="fr-FR" smtClean="0"/>
              <a:t>‹#›</a:t>
            </a:fld>
            <a:endParaRPr lang="fr-FR"/>
          </a:p>
        </p:txBody>
      </p:sp>
    </p:spTree>
    <p:extLst>
      <p:ext uri="{BB962C8B-B14F-4D97-AF65-F5344CB8AC3E}">
        <p14:creationId xmlns:p14="http://schemas.microsoft.com/office/powerpoint/2010/main" val="508999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57FC499-8713-4AA1-8329-22A5EEDF9BED}" type="datetimeFigureOut">
              <a:rPr lang="fr-FR" smtClean="0"/>
              <a:t>31/08/2024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8C0B153-D26F-4198-98D8-233F2A468870}" type="slidenum">
              <a:rPr lang="fr-FR" smtClean="0"/>
              <a:t>‹#›</a:t>
            </a:fld>
            <a:endParaRPr lang="fr-F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861979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7FC499-8713-4AA1-8329-22A5EEDF9BED}" type="datetimeFigureOut">
              <a:rPr lang="fr-FR" smtClean="0"/>
              <a:t>31/08/2024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8C0B153-D26F-4198-98D8-233F2A468870}" type="slidenum">
              <a:rPr lang="fr-FR" smtClean="0"/>
              <a:t>‹#›</a:t>
            </a:fld>
            <a:endParaRPr lang="fr-FR"/>
          </a:p>
        </p:txBody>
      </p:sp>
    </p:spTree>
    <p:extLst>
      <p:ext uri="{BB962C8B-B14F-4D97-AF65-F5344CB8AC3E}">
        <p14:creationId xmlns:p14="http://schemas.microsoft.com/office/powerpoint/2010/main" val="1989952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57FC499-8713-4AA1-8329-22A5EEDF9BED}" type="datetimeFigureOut">
              <a:rPr lang="fr-FR" smtClean="0"/>
              <a:t>31/08/2024</a:t>
            </a:fld>
            <a:endParaRPr lang="fr-FR"/>
          </a:p>
        </p:txBody>
      </p:sp>
      <p:sp>
        <p:nvSpPr>
          <p:cNvPr id="4"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8C0B153-D26F-4198-98D8-233F2A468870}" type="slidenum">
              <a:rPr lang="fr-FR" smtClean="0"/>
              <a:t>‹#›</a:t>
            </a:fld>
            <a:endParaRPr lang="fr-FR"/>
          </a:p>
        </p:txBody>
      </p:sp>
    </p:spTree>
    <p:extLst>
      <p:ext uri="{BB962C8B-B14F-4D97-AF65-F5344CB8AC3E}">
        <p14:creationId xmlns:p14="http://schemas.microsoft.com/office/powerpoint/2010/main" val="1976526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57FC499-8713-4AA1-8329-22A5EEDF9BED}" type="datetimeFigureOut">
              <a:rPr lang="fr-FR" smtClean="0"/>
              <a:t>31/08/2024</a:t>
            </a:fld>
            <a:endParaRPr lang="fr-FR"/>
          </a:p>
        </p:txBody>
      </p:sp>
      <p:sp>
        <p:nvSpPr>
          <p:cNvPr id="4"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8C0B153-D26F-4198-98D8-233F2A468870}" type="slidenum">
              <a:rPr lang="fr-FR" smtClean="0"/>
              <a:t>‹#›</a:t>
            </a:fld>
            <a:endParaRPr lang="fr-FR"/>
          </a:p>
        </p:txBody>
      </p:sp>
    </p:spTree>
    <p:extLst>
      <p:ext uri="{BB962C8B-B14F-4D97-AF65-F5344CB8AC3E}">
        <p14:creationId xmlns:p14="http://schemas.microsoft.com/office/powerpoint/2010/main" val="2687853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7FC499-8713-4AA1-8329-22A5EEDF9BED}" type="datetimeFigureOut">
              <a:rPr lang="fr-FR" smtClean="0"/>
              <a:t>31/08/2024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8C0B153-D26F-4198-98D8-233F2A468870}" type="slidenum">
              <a:rPr lang="fr-FR" smtClean="0"/>
              <a:t>‹#›</a:t>
            </a:fld>
            <a:endParaRPr lang="fr-FR"/>
          </a:p>
        </p:txBody>
      </p:sp>
    </p:spTree>
    <p:extLst>
      <p:ext uri="{BB962C8B-B14F-4D97-AF65-F5344CB8AC3E}">
        <p14:creationId xmlns:p14="http://schemas.microsoft.com/office/powerpoint/2010/main" val="1099475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7FC499-8713-4AA1-8329-22A5EEDF9BED}" type="datetimeFigureOut">
              <a:rPr lang="fr-FR" smtClean="0"/>
              <a:t>31/08/2024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8C0B153-D26F-4198-98D8-233F2A468870}" type="slidenum">
              <a:rPr lang="fr-FR" smtClean="0"/>
              <a:t>‹#›</a:t>
            </a:fld>
            <a:endParaRPr lang="fr-FR"/>
          </a:p>
        </p:txBody>
      </p:sp>
    </p:spTree>
    <p:extLst>
      <p:ext uri="{BB962C8B-B14F-4D97-AF65-F5344CB8AC3E}">
        <p14:creationId xmlns:p14="http://schemas.microsoft.com/office/powerpoint/2010/main" val="2454592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57FC499-8713-4AA1-8329-22A5EEDF9BED}" type="datetimeFigureOut">
              <a:rPr lang="fr-FR" smtClean="0"/>
              <a:t>31/08/2024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8C0B153-D26F-4198-98D8-233F2A468870}" type="slidenum">
              <a:rPr lang="fr-FR" smtClean="0"/>
              <a:t>‹#›</a:t>
            </a:fld>
            <a:endParaRPr lang="fr-FR"/>
          </a:p>
        </p:txBody>
      </p:sp>
    </p:spTree>
    <p:extLst>
      <p:ext uri="{BB962C8B-B14F-4D97-AF65-F5344CB8AC3E}">
        <p14:creationId xmlns:p14="http://schemas.microsoft.com/office/powerpoint/2010/main" val="4110070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7FC499-8713-4AA1-8329-22A5EEDF9BED}" type="datetimeFigureOut">
              <a:rPr lang="fr-FR" smtClean="0"/>
              <a:t>31/08/2024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98C0B153-D26F-4198-98D8-233F2A468870}" type="slidenum">
              <a:rPr lang="fr-FR" smtClean="0"/>
              <a:t>‹#›</a:t>
            </a:fld>
            <a:endParaRPr lang="fr-FR"/>
          </a:p>
        </p:txBody>
      </p:sp>
    </p:spTree>
    <p:extLst>
      <p:ext uri="{BB962C8B-B14F-4D97-AF65-F5344CB8AC3E}">
        <p14:creationId xmlns:p14="http://schemas.microsoft.com/office/powerpoint/2010/main" val="699945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7FC499-8713-4AA1-8329-22A5EEDF9BED}" type="datetimeFigureOut">
              <a:rPr lang="fr-FR" smtClean="0"/>
              <a:t>31/08/2024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8C0B153-D26F-4198-98D8-233F2A468870}" type="slidenum">
              <a:rPr lang="fr-FR" smtClean="0"/>
              <a:t>‹#›</a:t>
            </a:fld>
            <a:endParaRPr lang="fr-FR"/>
          </a:p>
        </p:txBody>
      </p:sp>
    </p:spTree>
    <p:extLst>
      <p:ext uri="{BB962C8B-B14F-4D97-AF65-F5344CB8AC3E}">
        <p14:creationId xmlns:p14="http://schemas.microsoft.com/office/powerpoint/2010/main" val="1522607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7FC499-8713-4AA1-8329-22A5EEDF9BED}" type="datetimeFigureOut">
              <a:rPr lang="fr-FR" smtClean="0"/>
              <a:t>31/08/2024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98C0B153-D26F-4198-98D8-233F2A468870}" type="slidenum">
              <a:rPr lang="fr-FR" smtClean="0"/>
              <a:t>‹#›</a:t>
            </a:fld>
            <a:endParaRPr lang="fr-FR"/>
          </a:p>
        </p:txBody>
      </p:sp>
    </p:spTree>
    <p:extLst>
      <p:ext uri="{BB962C8B-B14F-4D97-AF65-F5344CB8AC3E}">
        <p14:creationId xmlns:p14="http://schemas.microsoft.com/office/powerpoint/2010/main" val="2362986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57FC499-8713-4AA1-8329-22A5EEDF9BED}" type="datetimeFigureOut">
              <a:rPr lang="fr-FR" smtClean="0"/>
              <a:t>31/08/2024</a:t>
            </a:fld>
            <a:endParaRPr lang="fr-FR"/>
          </a:p>
        </p:txBody>
      </p:sp>
      <p:sp>
        <p:nvSpPr>
          <p:cNvPr id="5" name="Footer Placeholder 3"/>
          <p:cNvSpPr>
            <a:spLocks noGrp="1"/>
          </p:cNvSpPr>
          <p:nvPr>
            <p:ph type="ftr" sz="quarter" idx="11"/>
          </p:nvPr>
        </p:nvSpPr>
        <p:spPr/>
        <p:txBody>
          <a:bodyPr/>
          <a:lstStyle/>
          <a:p>
            <a:endParaRPr lang="fr-FR"/>
          </a:p>
        </p:txBody>
      </p:sp>
      <p:sp>
        <p:nvSpPr>
          <p:cNvPr id="6" name="Slide Number Placeholder 4"/>
          <p:cNvSpPr>
            <a:spLocks noGrp="1"/>
          </p:cNvSpPr>
          <p:nvPr>
            <p:ph type="sldNum" sz="quarter" idx="12"/>
          </p:nvPr>
        </p:nvSpPr>
        <p:spPr/>
        <p:txBody>
          <a:bodyPr/>
          <a:lstStyle/>
          <a:p>
            <a:fld id="{98C0B153-D26F-4198-98D8-233F2A468870}" type="slidenum">
              <a:rPr lang="fr-FR" smtClean="0"/>
              <a:t>‹#›</a:t>
            </a:fld>
            <a:endParaRPr lang="fr-FR"/>
          </a:p>
        </p:txBody>
      </p:sp>
    </p:spTree>
    <p:extLst>
      <p:ext uri="{BB962C8B-B14F-4D97-AF65-F5344CB8AC3E}">
        <p14:creationId xmlns:p14="http://schemas.microsoft.com/office/powerpoint/2010/main" val="3888915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57FC499-8713-4AA1-8329-22A5EEDF9BED}" type="datetimeFigureOut">
              <a:rPr lang="fr-FR" smtClean="0"/>
              <a:t>31/08/2024</a:t>
            </a:fld>
            <a:endParaRPr lang="fr-FR"/>
          </a:p>
        </p:txBody>
      </p:sp>
      <p:sp>
        <p:nvSpPr>
          <p:cNvPr id="5" name="Footer Placeholder 2"/>
          <p:cNvSpPr>
            <a:spLocks noGrp="1"/>
          </p:cNvSpPr>
          <p:nvPr>
            <p:ph type="ftr" sz="quarter" idx="11"/>
          </p:nvPr>
        </p:nvSpPr>
        <p:spPr/>
        <p:txBody>
          <a:bodyPr/>
          <a:lstStyle/>
          <a:p>
            <a:endParaRPr lang="fr-FR"/>
          </a:p>
        </p:txBody>
      </p:sp>
      <p:sp>
        <p:nvSpPr>
          <p:cNvPr id="6" name="Slide Number Placeholder 3"/>
          <p:cNvSpPr>
            <a:spLocks noGrp="1"/>
          </p:cNvSpPr>
          <p:nvPr>
            <p:ph type="sldNum" sz="quarter" idx="12"/>
          </p:nvPr>
        </p:nvSpPr>
        <p:spPr/>
        <p:txBody>
          <a:bodyPr/>
          <a:lstStyle/>
          <a:p>
            <a:fld id="{98C0B153-D26F-4198-98D8-233F2A468870}" type="slidenum">
              <a:rPr lang="fr-FR" smtClean="0"/>
              <a:t>‹#›</a:t>
            </a:fld>
            <a:endParaRPr lang="fr-FR"/>
          </a:p>
        </p:txBody>
      </p:sp>
    </p:spTree>
    <p:extLst>
      <p:ext uri="{BB962C8B-B14F-4D97-AF65-F5344CB8AC3E}">
        <p14:creationId xmlns:p14="http://schemas.microsoft.com/office/powerpoint/2010/main" val="3152713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57FC499-8713-4AA1-8329-22A5EEDF9BED}" type="datetimeFigureOut">
              <a:rPr lang="fr-FR" smtClean="0"/>
              <a:t>31/08/2024</a:t>
            </a:fld>
            <a:endParaRPr lang="fr-FR"/>
          </a:p>
        </p:txBody>
      </p:sp>
      <p:sp>
        <p:nvSpPr>
          <p:cNvPr id="5" name="Footer Placeholder 5"/>
          <p:cNvSpPr>
            <a:spLocks noGrp="1"/>
          </p:cNvSpPr>
          <p:nvPr>
            <p:ph type="ftr" sz="quarter" idx="11"/>
          </p:nvPr>
        </p:nvSpPr>
        <p:spPr/>
        <p:txBody>
          <a:bodyPr/>
          <a:lstStyle/>
          <a:p>
            <a:endParaRPr lang="fr-FR"/>
          </a:p>
        </p:txBody>
      </p:sp>
      <p:sp>
        <p:nvSpPr>
          <p:cNvPr id="6" name="Slide Number Placeholder 6"/>
          <p:cNvSpPr>
            <a:spLocks noGrp="1"/>
          </p:cNvSpPr>
          <p:nvPr>
            <p:ph type="sldNum" sz="quarter" idx="12"/>
          </p:nvPr>
        </p:nvSpPr>
        <p:spPr/>
        <p:txBody>
          <a:bodyPr/>
          <a:lstStyle/>
          <a:p>
            <a:fld id="{98C0B153-D26F-4198-98D8-233F2A468870}" type="slidenum">
              <a:rPr lang="fr-FR" smtClean="0"/>
              <a:t>‹#›</a:t>
            </a:fld>
            <a:endParaRPr lang="fr-FR"/>
          </a:p>
        </p:txBody>
      </p:sp>
    </p:spTree>
    <p:extLst>
      <p:ext uri="{BB962C8B-B14F-4D97-AF65-F5344CB8AC3E}">
        <p14:creationId xmlns:p14="http://schemas.microsoft.com/office/powerpoint/2010/main" val="1882645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7FC499-8713-4AA1-8329-22A5EEDF9BED}" type="datetimeFigureOut">
              <a:rPr lang="fr-FR" smtClean="0"/>
              <a:t>31/08/2024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98C0B153-D26F-4198-98D8-233F2A468870}" type="slidenum">
              <a:rPr lang="fr-FR" smtClean="0"/>
              <a:t>‹#›</a:t>
            </a:fld>
            <a:endParaRPr lang="fr-FR"/>
          </a:p>
        </p:txBody>
      </p:sp>
    </p:spTree>
    <p:extLst>
      <p:ext uri="{BB962C8B-B14F-4D97-AF65-F5344CB8AC3E}">
        <p14:creationId xmlns:p14="http://schemas.microsoft.com/office/powerpoint/2010/main" val="3913816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57FC499-8713-4AA1-8329-22A5EEDF9BED}" type="datetimeFigureOut">
              <a:rPr lang="fr-FR" smtClean="0"/>
              <a:t>31/08/2024</a:t>
            </a:fld>
            <a:endParaRPr lang="fr-F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fr-F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8C0B153-D26F-4198-98D8-233F2A468870}" type="slidenum">
              <a:rPr lang="fr-FR" smtClean="0"/>
              <a:t>‹#›</a:t>
            </a:fld>
            <a:endParaRPr lang="fr-FR"/>
          </a:p>
        </p:txBody>
      </p:sp>
    </p:spTree>
    <p:extLst>
      <p:ext uri="{BB962C8B-B14F-4D97-AF65-F5344CB8AC3E}">
        <p14:creationId xmlns:p14="http://schemas.microsoft.com/office/powerpoint/2010/main" val="23913404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nasheros/Applied_data_science/blob/ba0b4538accb222d9e92506ecb5f4b5d462e74f4/Data_Wrangling.ipynb"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anasheros/Applied_data_science/blob/ba0b4538accb222d9e92506ecb5f4b5d462e74f4/EDA_Data_Visualization.ipynb"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nasheros/Applied_data_science/blob/ba0b4538accb222d9e92506ecb5f4b5d462e74f4/EDA_SQL.ipynb"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anasheros/Applied_data_science/blob/ba0b4538accb222d9e92506ecb5f4b5d462e74f4/Interactive_Visual_Analytics_Folium.ipyn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anasheros/Applied_data_science/blob/ba0b4538accb222d9e92506ecb5f4b5d462e74f4/dash_app.p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github.com/anasheros/Applied_data_science/blob/ba0b4538accb222d9e92506ecb5f4b5d462e74f4/ML_Prediction.ipynb"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coursera.org/professional-certificates/ibm-data-science" TargetMode="External"/><Relationship Id="rId2" Type="http://schemas.openxmlformats.org/officeDocument/2006/relationships/hyperlink" Target="https://github.com/anasheros/Applied_data_scienc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anasheros/Applied_data_science/blob/ba0b4538accb222d9e92506ecb5f4b5d462e74f4/Data_Collection_API.ipynb"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anasheros/Applied_data_science/blob/ba0b4538accb222d9e92506ecb5f4b5d462e74f4/Data_Collection_Web_Scraping.ipynb"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993936" y="2703322"/>
            <a:ext cx="7289321" cy="1686676"/>
          </a:xfrm>
        </p:spPr>
        <p:txBody>
          <a:bodyPr>
            <a:noAutofit/>
          </a:bodyPr>
          <a:lstStyle/>
          <a:p>
            <a:pPr algn="r"/>
            <a:r>
              <a:rPr lang="fr-FR" sz="5400" b="1" dirty="0">
                <a:solidFill>
                  <a:schemeClr val="tx1"/>
                </a:solidFill>
                <a:latin typeface="Avenir Next LT Pro"/>
              </a:rPr>
              <a:t>APPLIED DATA</a:t>
            </a:r>
            <a:br>
              <a:rPr lang="fr-FR" sz="5400" b="1" dirty="0">
                <a:solidFill>
                  <a:schemeClr val="tx1"/>
                </a:solidFill>
                <a:latin typeface="Avenir Next LT Pro"/>
              </a:rPr>
            </a:br>
            <a:r>
              <a:rPr lang="fr-FR" sz="5400" b="1" dirty="0">
                <a:solidFill>
                  <a:schemeClr val="tx1"/>
                </a:solidFill>
                <a:latin typeface="Avenir Next LT Pro"/>
              </a:rPr>
              <a:t>SCIENCE CAPSTONE</a:t>
            </a:r>
            <a:endParaRPr lang="fr-FR" sz="8000" b="1" dirty="0">
              <a:solidFill>
                <a:schemeClr val="tx1"/>
              </a:solidFill>
            </a:endParaRPr>
          </a:p>
        </p:txBody>
      </p:sp>
      <p:sp>
        <p:nvSpPr>
          <p:cNvPr id="3" name="Sous-titre 2"/>
          <p:cNvSpPr>
            <a:spLocks noGrp="1"/>
          </p:cNvSpPr>
          <p:nvPr>
            <p:ph type="subTitle" idx="1"/>
          </p:nvPr>
        </p:nvSpPr>
        <p:spPr>
          <a:xfrm>
            <a:off x="8833233" y="5022197"/>
            <a:ext cx="2698230" cy="421587"/>
          </a:xfrm>
        </p:spPr>
        <p:txBody>
          <a:bodyPr vert="horz" lIns="0" tIns="0" rIns="0" bIns="0" rtlCol="0" anchor="t">
            <a:normAutofit/>
          </a:bodyPr>
          <a:lstStyle/>
          <a:p>
            <a:pPr algn="r"/>
            <a:r>
              <a:rPr lang="fr-FR" b="1" dirty="0">
                <a:solidFill>
                  <a:srgbClr val="000000"/>
                </a:solidFill>
              </a:rPr>
              <a:t>ANAS BELAYDI </a:t>
            </a:r>
            <a:endParaRPr lang="fr-FR" b="1" dirty="0">
              <a:solidFill>
                <a:srgbClr val="000000"/>
              </a:solidFill>
              <a:cs typeface="Arial"/>
            </a:endParaRPr>
          </a:p>
        </p:txBody>
      </p:sp>
      <p:pic>
        <p:nvPicPr>
          <p:cNvPr id="4" name="Image 3">
            <a:extLst>
              <a:ext uri="{FF2B5EF4-FFF2-40B4-BE49-F238E27FC236}">
                <a16:creationId xmlns:a16="http://schemas.microsoft.com/office/drawing/2014/main" id="{7BDBA3EC-04C8-7BA8-8ABF-2091E0F836EC}"/>
              </a:ext>
            </a:extLst>
          </p:cNvPr>
          <p:cNvPicPr>
            <a:picLocks noChangeAspect="1"/>
          </p:cNvPicPr>
          <p:nvPr/>
        </p:nvPicPr>
        <p:blipFill>
          <a:blip r:embed="rId2"/>
          <a:stretch>
            <a:fillRect/>
          </a:stretch>
        </p:blipFill>
        <p:spPr>
          <a:xfrm>
            <a:off x="8414472" y="235989"/>
            <a:ext cx="1767876" cy="718689"/>
          </a:xfrm>
          <a:prstGeom prst="rect">
            <a:avLst/>
          </a:prstGeom>
          <a:ln>
            <a:noFill/>
          </a:ln>
          <a:effectLst>
            <a:outerShdw blurRad="304800" dir="8100000" algn="tl" rotWithShape="0">
              <a:srgbClr val="333333">
                <a:alpha val="55000"/>
              </a:srgbClr>
            </a:outerShdw>
          </a:effectLst>
        </p:spPr>
      </p:pic>
      <p:pic>
        <p:nvPicPr>
          <p:cNvPr id="5" name="Image 4">
            <a:extLst>
              <a:ext uri="{FF2B5EF4-FFF2-40B4-BE49-F238E27FC236}">
                <a16:creationId xmlns:a16="http://schemas.microsoft.com/office/drawing/2014/main" id="{33A8A02B-C842-869B-2858-FFC0D018A9A9}"/>
              </a:ext>
            </a:extLst>
          </p:cNvPr>
          <p:cNvPicPr>
            <a:picLocks noChangeAspect="1"/>
          </p:cNvPicPr>
          <p:nvPr/>
        </p:nvPicPr>
        <p:blipFill>
          <a:blip r:embed="rId3"/>
          <a:stretch>
            <a:fillRect/>
          </a:stretch>
        </p:blipFill>
        <p:spPr>
          <a:xfrm>
            <a:off x="213824" y="235989"/>
            <a:ext cx="3286125" cy="981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4089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273CAC-5060-4F43-BF87-4235D860B7EB}"/>
              </a:ext>
            </a:extLst>
          </p:cNvPr>
          <p:cNvSpPr txBox="1"/>
          <p:nvPr/>
        </p:nvSpPr>
        <p:spPr>
          <a:xfrm>
            <a:off x="336590" y="1940241"/>
            <a:ext cx="6054161" cy="2308324"/>
          </a:xfrm>
          <a:prstGeom prst="rect">
            <a:avLst/>
          </a:prstGeom>
          <a:noFill/>
        </p:spPr>
        <p:txBody>
          <a:bodyPr wrap="square" rtlCol="0">
            <a:spAutoFit/>
          </a:bodyPr>
          <a:lstStyle/>
          <a:p>
            <a:pPr algn="just"/>
            <a:r>
              <a:rPr lang="en-US" dirty="0"/>
              <a:t>	In this step, we'll create a new target variable by categorizing the 'outcome' values into two groups.</a:t>
            </a:r>
          </a:p>
          <a:p>
            <a:pPr algn="just"/>
            <a:r>
              <a:rPr lang="en-US" dirty="0"/>
              <a:t>	The first group  of outcomes means that the landing was successful (with a value is 1), and the second group means that the landing failed (with a value 0 ) </a:t>
            </a:r>
          </a:p>
          <a:p>
            <a:pPr algn="just"/>
            <a:r>
              <a:rPr lang="en-US" dirty="0"/>
              <a:t>	While the dataset has eight distinct outcomes, we'll simplify this to a binary classification problem.</a:t>
            </a:r>
            <a:endParaRPr lang="fr-FR" dirty="0"/>
          </a:p>
        </p:txBody>
      </p:sp>
      <p:graphicFrame>
        <p:nvGraphicFramePr>
          <p:cNvPr id="5" name="Table 5">
            <a:extLst>
              <a:ext uri="{FF2B5EF4-FFF2-40B4-BE49-F238E27FC236}">
                <a16:creationId xmlns:a16="http://schemas.microsoft.com/office/drawing/2014/main" id="{CAAE3383-7AA9-4538-95F0-1D1B73C86D16}"/>
              </a:ext>
            </a:extLst>
          </p:cNvPr>
          <p:cNvGraphicFramePr>
            <a:graphicFrameLocks noGrp="1"/>
          </p:cNvGraphicFramePr>
          <p:nvPr>
            <p:extLst>
              <p:ext uri="{D42A27DB-BD31-4B8C-83A1-F6EECF244321}">
                <p14:modId xmlns:p14="http://schemas.microsoft.com/office/powerpoint/2010/main" val="539789472"/>
              </p:ext>
            </p:extLst>
          </p:nvPr>
        </p:nvGraphicFramePr>
        <p:xfrm>
          <a:off x="6636495" y="2047465"/>
          <a:ext cx="5392262" cy="2763069"/>
        </p:xfrm>
        <a:graphic>
          <a:graphicData uri="http://schemas.openxmlformats.org/drawingml/2006/table">
            <a:tbl>
              <a:tblPr firstRow="1" bandRow="1">
                <a:tableStyleId>{00A15C55-8517-42AA-B614-E9B94910E393}</a:tableStyleId>
              </a:tblPr>
              <a:tblGrid>
                <a:gridCol w="3009923">
                  <a:extLst>
                    <a:ext uri="{9D8B030D-6E8A-4147-A177-3AD203B41FA5}">
                      <a16:colId xmlns:a16="http://schemas.microsoft.com/office/drawing/2014/main" val="3175122040"/>
                    </a:ext>
                  </a:extLst>
                </a:gridCol>
                <a:gridCol w="2382339">
                  <a:extLst>
                    <a:ext uri="{9D8B030D-6E8A-4147-A177-3AD203B41FA5}">
                      <a16:colId xmlns:a16="http://schemas.microsoft.com/office/drawing/2014/main" val="2307384015"/>
                    </a:ext>
                  </a:extLst>
                </a:gridCol>
              </a:tblGrid>
              <a:tr h="316527">
                <a:tc>
                  <a:txBody>
                    <a:bodyPr/>
                    <a:lstStyle/>
                    <a:p>
                      <a:r>
                        <a:rPr lang="fr-FR" dirty="0">
                          <a:solidFill>
                            <a:schemeClr val="bg1"/>
                          </a:solidFill>
                        </a:rPr>
                        <a:t>OUTCOME VALUE</a:t>
                      </a:r>
                    </a:p>
                  </a:txBody>
                  <a:tcPr/>
                </a:tc>
                <a:tc>
                  <a:txBody>
                    <a:bodyPr/>
                    <a:lstStyle/>
                    <a:p>
                      <a:r>
                        <a:rPr lang="fr-FR" dirty="0">
                          <a:solidFill>
                            <a:schemeClr val="bg1"/>
                          </a:solidFill>
                        </a:rPr>
                        <a:t>CLASS</a:t>
                      </a:r>
                    </a:p>
                  </a:txBody>
                  <a:tcPr/>
                </a:tc>
                <a:extLst>
                  <a:ext uri="{0D108BD9-81ED-4DB2-BD59-A6C34878D82A}">
                    <a16:rowId xmlns:a16="http://schemas.microsoft.com/office/drawing/2014/main" val="577130436"/>
                  </a:ext>
                </a:extLst>
              </a:tr>
              <a:tr h="780478">
                <a:tc>
                  <a:txBody>
                    <a:bodyPr/>
                    <a:lstStyle/>
                    <a:p>
                      <a:r>
                        <a:rPr lang="fr-FR" sz="1800" b="0" kern="1200" dirty="0" err="1">
                          <a:solidFill>
                            <a:schemeClr val="dk1"/>
                          </a:solidFill>
                          <a:effectLst/>
                        </a:rPr>
                        <a:t>True</a:t>
                      </a:r>
                      <a:r>
                        <a:rPr lang="fr-FR" sz="1800" b="0" kern="1200" dirty="0">
                          <a:solidFill>
                            <a:schemeClr val="dk1"/>
                          </a:solidFill>
                          <a:effectLst/>
                        </a:rPr>
                        <a:t> ASDS </a:t>
                      </a:r>
                    </a:p>
                    <a:p>
                      <a:r>
                        <a:rPr lang="fr-FR" sz="1800" b="0" kern="1200" dirty="0" err="1">
                          <a:solidFill>
                            <a:schemeClr val="dk1"/>
                          </a:solidFill>
                          <a:effectLst/>
                        </a:rPr>
                        <a:t>True</a:t>
                      </a:r>
                      <a:r>
                        <a:rPr lang="fr-FR" sz="1800" b="0" kern="1200" dirty="0">
                          <a:solidFill>
                            <a:schemeClr val="dk1"/>
                          </a:solidFill>
                          <a:effectLst/>
                        </a:rPr>
                        <a:t> RTLS  </a:t>
                      </a:r>
                    </a:p>
                    <a:p>
                      <a:r>
                        <a:rPr lang="fr-FR" sz="1800" b="0" kern="1200" dirty="0" err="1">
                          <a:solidFill>
                            <a:schemeClr val="dk1"/>
                          </a:solidFill>
                          <a:effectLst/>
                        </a:rPr>
                        <a:t>True</a:t>
                      </a:r>
                      <a:r>
                        <a:rPr lang="fr-FR" sz="1800" b="0" kern="1200" dirty="0">
                          <a:solidFill>
                            <a:schemeClr val="dk1"/>
                          </a:solidFill>
                          <a:effectLst/>
                        </a:rPr>
                        <a:t> </a:t>
                      </a:r>
                      <a:r>
                        <a:rPr lang="fr-FR" sz="1800" b="0" kern="1200" dirty="0" err="1">
                          <a:solidFill>
                            <a:schemeClr val="dk1"/>
                          </a:solidFill>
                          <a:effectLst/>
                        </a:rPr>
                        <a:t>Ocean</a:t>
                      </a:r>
                      <a:r>
                        <a:rPr lang="fr-FR" sz="1800" b="0" kern="1200" dirty="0">
                          <a:solidFill>
                            <a:schemeClr val="dk1"/>
                          </a:solidFill>
                          <a:effectLst/>
                        </a:rPr>
                        <a:t>  </a:t>
                      </a:r>
                      <a:endParaRPr lang="fr-FR" sz="1800" b="0" i="0" kern="1200" dirty="0">
                        <a:solidFill>
                          <a:schemeClr val="dk1"/>
                        </a:solidFill>
                        <a:effectLst/>
                        <a:latin typeface="+mn-lt"/>
                        <a:ea typeface="+mn-ea"/>
                        <a:cs typeface="+mn-cs"/>
                      </a:endParaRPr>
                    </a:p>
                  </a:txBody>
                  <a:tcPr/>
                </a:tc>
                <a:tc>
                  <a:txBody>
                    <a:bodyPr/>
                    <a:lstStyle/>
                    <a:p>
                      <a:pPr algn="ctr"/>
                      <a:r>
                        <a:rPr lang="fr-FR" sz="4400" b="1" dirty="0"/>
                        <a:t>1</a:t>
                      </a:r>
                    </a:p>
                  </a:txBody>
                  <a:tcPr anchor="ctr"/>
                </a:tc>
                <a:extLst>
                  <a:ext uri="{0D108BD9-81ED-4DB2-BD59-A6C34878D82A}">
                    <a16:rowId xmlns:a16="http://schemas.microsoft.com/office/drawing/2014/main" val="2043876847"/>
                  </a:ext>
                </a:extLst>
              </a:tr>
              <a:tr h="1482909">
                <a:tc>
                  <a:txBody>
                    <a:bodyPr/>
                    <a:lstStyle/>
                    <a:p>
                      <a:r>
                        <a:rPr lang="fr-FR" sz="1800" b="0" kern="1200" dirty="0">
                          <a:solidFill>
                            <a:schemeClr val="dk1"/>
                          </a:solidFill>
                          <a:effectLst/>
                        </a:rPr>
                        <a:t>None </a:t>
                      </a:r>
                      <a:r>
                        <a:rPr lang="fr-FR" sz="1800" b="0" kern="1200" dirty="0" err="1">
                          <a:solidFill>
                            <a:schemeClr val="dk1"/>
                          </a:solidFill>
                          <a:effectLst/>
                        </a:rPr>
                        <a:t>None</a:t>
                      </a:r>
                      <a:r>
                        <a:rPr lang="fr-FR" sz="1800" b="0" kern="1200" dirty="0">
                          <a:solidFill>
                            <a:schemeClr val="dk1"/>
                          </a:solidFill>
                          <a:effectLst/>
                        </a:rPr>
                        <a:t>  </a:t>
                      </a:r>
                    </a:p>
                    <a:p>
                      <a:r>
                        <a:rPr lang="fr-FR" sz="1800" b="0" kern="1200" dirty="0">
                          <a:solidFill>
                            <a:schemeClr val="dk1"/>
                          </a:solidFill>
                          <a:effectLst/>
                        </a:rPr>
                        <a:t>False ASDS  </a:t>
                      </a:r>
                    </a:p>
                    <a:p>
                      <a:r>
                        <a:rPr lang="fr-FR" sz="1800" b="0" kern="1200" dirty="0">
                          <a:solidFill>
                            <a:schemeClr val="dk1"/>
                          </a:solidFill>
                          <a:effectLst/>
                        </a:rPr>
                        <a:t>False </a:t>
                      </a:r>
                      <a:r>
                        <a:rPr lang="fr-FR" sz="1800" b="0" kern="1200" dirty="0" err="1">
                          <a:solidFill>
                            <a:schemeClr val="dk1"/>
                          </a:solidFill>
                          <a:effectLst/>
                        </a:rPr>
                        <a:t>Ocean</a:t>
                      </a:r>
                      <a:r>
                        <a:rPr lang="fr-FR" sz="1800" b="0" kern="1200" dirty="0">
                          <a:solidFill>
                            <a:schemeClr val="dk1"/>
                          </a:solidFill>
                          <a:effectLst/>
                        </a:rPr>
                        <a:t> </a:t>
                      </a:r>
                    </a:p>
                    <a:p>
                      <a:r>
                        <a:rPr lang="fr-FR" sz="1800" b="0" kern="1200" dirty="0">
                          <a:solidFill>
                            <a:schemeClr val="dk1"/>
                          </a:solidFill>
                          <a:effectLst/>
                        </a:rPr>
                        <a:t>None ASDS  </a:t>
                      </a:r>
                    </a:p>
                    <a:p>
                      <a:r>
                        <a:rPr lang="fr-FR" sz="1800" b="0" kern="1200" dirty="0">
                          <a:solidFill>
                            <a:schemeClr val="dk1"/>
                          </a:solidFill>
                          <a:effectLst/>
                        </a:rPr>
                        <a:t>False RTLS </a:t>
                      </a:r>
                      <a:endParaRPr lang="fr-FR" dirty="0"/>
                    </a:p>
                  </a:txBody>
                  <a:tcPr/>
                </a:tc>
                <a:tc>
                  <a:txBody>
                    <a:bodyPr/>
                    <a:lstStyle/>
                    <a:p>
                      <a:pPr algn="ctr"/>
                      <a:r>
                        <a:rPr lang="fr-FR" sz="4400" b="1" dirty="0"/>
                        <a:t>0</a:t>
                      </a:r>
                    </a:p>
                  </a:txBody>
                  <a:tcPr anchor="ctr"/>
                </a:tc>
                <a:extLst>
                  <a:ext uri="{0D108BD9-81ED-4DB2-BD59-A6C34878D82A}">
                    <a16:rowId xmlns:a16="http://schemas.microsoft.com/office/drawing/2014/main" val="926340237"/>
                  </a:ext>
                </a:extLst>
              </a:tr>
            </a:tbl>
          </a:graphicData>
        </a:graphic>
      </p:graphicFrame>
      <p:sp>
        <p:nvSpPr>
          <p:cNvPr id="6" name="Title 1">
            <a:extLst>
              <a:ext uri="{FF2B5EF4-FFF2-40B4-BE49-F238E27FC236}">
                <a16:creationId xmlns:a16="http://schemas.microsoft.com/office/drawing/2014/main" id="{53394AFC-C653-4261-866D-8515B03B9712}"/>
              </a:ext>
            </a:extLst>
          </p:cNvPr>
          <p:cNvSpPr>
            <a:spLocks noGrp="1"/>
          </p:cNvSpPr>
          <p:nvPr>
            <p:ph type="title"/>
          </p:nvPr>
        </p:nvSpPr>
        <p:spPr>
          <a:xfrm>
            <a:off x="173838" y="151267"/>
            <a:ext cx="9404723" cy="722939"/>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b="1" dirty="0">
                <a:solidFill>
                  <a:schemeClr val="accent3"/>
                </a:solidFill>
                <a:latin typeface="+mn-lt"/>
                <a:ea typeface="+mn-ea"/>
                <a:cs typeface="+mn-cs"/>
              </a:rPr>
              <a:t>Data </a:t>
            </a:r>
            <a:r>
              <a:rPr lang="fr-FR" b="1" dirty="0" err="1">
                <a:solidFill>
                  <a:schemeClr val="accent3"/>
                </a:solidFill>
                <a:latin typeface="+mn-lt"/>
                <a:ea typeface="+mn-ea"/>
                <a:cs typeface="+mn-cs"/>
              </a:rPr>
              <a:t>wrangling</a:t>
            </a:r>
            <a:r>
              <a:rPr lang="fr-FR" b="1" dirty="0">
                <a:solidFill>
                  <a:schemeClr val="accent3"/>
                </a:solidFill>
                <a:latin typeface="+mn-lt"/>
                <a:ea typeface="+mn-ea"/>
                <a:cs typeface="+mn-cs"/>
              </a:rPr>
              <a:t> </a:t>
            </a:r>
          </a:p>
        </p:txBody>
      </p:sp>
      <p:sp>
        <p:nvSpPr>
          <p:cNvPr id="7" name="TextBox 6">
            <a:extLst>
              <a:ext uri="{FF2B5EF4-FFF2-40B4-BE49-F238E27FC236}">
                <a16:creationId xmlns:a16="http://schemas.microsoft.com/office/drawing/2014/main" id="{F9179DA4-2812-4096-BB6D-4BEBAC94F68F}"/>
              </a:ext>
            </a:extLst>
          </p:cNvPr>
          <p:cNvSpPr txBox="1"/>
          <p:nvPr/>
        </p:nvSpPr>
        <p:spPr>
          <a:xfrm>
            <a:off x="7998488" y="6337401"/>
            <a:ext cx="4083169" cy="369332"/>
          </a:xfrm>
          <a:prstGeom prst="rect">
            <a:avLst/>
          </a:prstGeom>
          <a:noFill/>
        </p:spPr>
        <p:txBody>
          <a:bodyPr wrap="none" rtlCol="0">
            <a:spAutoFit/>
          </a:bodyPr>
          <a:lstStyle/>
          <a:p>
            <a:r>
              <a:rPr lang="fr-FR" dirty="0">
                <a:hlinkClick r:id="rId2"/>
              </a:rPr>
              <a:t>The </a:t>
            </a:r>
            <a:r>
              <a:rPr lang="fr-FR" dirty="0" err="1">
                <a:hlinkClick r:id="rId2"/>
              </a:rPr>
              <a:t>link</a:t>
            </a:r>
            <a:r>
              <a:rPr lang="fr-FR" dirty="0">
                <a:hlinkClick r:id="rId2"/>
              </a:rPr>
              <a:t> to the </a:t>
            </a:r>
            <a:r>
              <a:rPr lang="fr-FR" dirty="0" err="1">
                <a:hlinkClick r:id="rId2"/>
              </a:rPr>
              <a:t>NoteBook</a:t>
            </a:r>
            <a:r>
              <a:rPr lang="fr-FR" dirty="0">
                <a:hlinkClick r:id="rId2"/>
              </a:rPr>
              <a:t> on GitHub</a:t>
            </a:r>
            <a:endParaRPr lang="fr-FR" dirty="0"/>
          </a:p>
        </p:txBody>
      </p:sp>
    </p:spTree>
    <p:extLst>
      <p:ext uri="{BB962C8B-B14F-4D97-AF65-F5344CB8AC3E}">
        <p14:creationId xmlns:p14="http://schemas.microsoft.com/office/powerpoint/2010/main" val="177152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FD925-9D0F-4437-AA2B-91D017FE4595}"/>
              </a:ext>
            </a:extLst>
          </p:cNvPr>
          <p:cNvSpPr>
            <a:spLocks noGrp="1"/>
          </p:cNvSpPr>
          <p:nvPr>
            <p:ph type="title"/>
          </p:nvPr>
        </p:nvSpPr>
        <p:spPr>
          <a:xfrm>
            <a:off x="134818" y="160363"/>
            <a:ext cx="7311012" cy="599517"/>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b="1" dirty="0">
                <a:solidFill>
                  <a:schemeClr val="accent3"/>
                </a:solidFill>
                <a:latin typeface="+mn-lt"/>
                <a:ea typeface="+mn-ea"/>
                <a:cs typeface="+mn-cs"/>
              </a:rPr>
              <a:t>EDA </a:t>
            </a:r>
            <a:r>
              <a:rPr lang="fr-FR" b="1" dirty="0" err="1">
                <a:solidFill>
                  <a:schemeClr val="accent3"/>
                </a:solidFill>
                <a:latin typeface="+mn-lt"/>
                <a:ea typeface="+mn-ea"/>
                <a:cs typeface="+mn-cs"/>
              </a:rPr>
              <a:t>with</a:t>
            </a:r>
            <a:r>
              <a:rPr lang="fr-FR" b="1" dirty="0">
                <a:solidFill>
                  <a:schemeClr val="accent3"/>
                </a:solidFill>
                <a:latin typeface="+mn-lt"/>
                <a:ea typeface="+mn-ea"/>
                <a:cs typeface="+mn-cs"/>
              </a:rPr>
              <a:t> Data </a:t>
            </a:r>
            <a:r>
              <a:rPr lang="fr-FR" b="1" dirty="0" err="1">
                <a:solidFill>
                  <a:schemeClr val="accent3"/>
                </a:solidFill>
                <a:latin typeface="+mn-lt"/>
                <a:ea typeface="+mn-ea"/>
                <a:cs typeface="+mn-cs"/>
              </a:rPr>
              <a:t>Visualization</a:t>
            </a:r>
            <a:endParaRPr lang="fr-FR" b="1" dirty="0">
              <a:solidFill>
                <a:schemeClr val="accent3"/>
              </a:solidFill>
              <a:latin typeface="+mn-lt"/>
              <a:ea typeface="+mn-ea"/>
              <a:cs typeface="+mn-cs"/>
            </a:endParaRPr>
          </a:p>
        </p:txBody>
      </p:sp>
      <p:sp>
        <p:nvSpPr>
          <p:cNvPr id="14" name="TextBox 13">
            <a:extLst>
              <a:ext uri="{FF2B5EF4-FFF2-40B4-BE49-F238E27FC236}">
                <a16:creationId xmlns:a16="http://schemas.microsoft.com/office/drawing/2014/main" id="{405F3D4D-2557-4E4C-81BA-693E9C37669D}"/>
              </a:ext>
            </a:extLst>
          </p:cNvPr>
          <p:cNvSpPr txBox="1"/>
          <p:nvPr/>
        </p:nvSpPr>
        <p:spPr>
          <a:xfrm>
            <a:off x="838200" y="916859"/>
            <a:ext cx="10698391" cy="1152751"/>
          </a:xfrm>
          <a:prstGeom prst="rect">
            <a:avLst/>
          </a:prstGeom>
          <a:noFill/>
        </p:spPr>
        <p:txBody>
          <a:bodyPr wrap="square" rtlCol="0">
            <a:spAutoFit/>
          </a:bodyPr>
          <a:lstStyle/>
          <a:p>
            <a:pPr>
              <a:lnSpc>
                <a:spcPct val="150000"/>
              </a:lnSpc>
            </a:pPr>
            <a:r>
              <a:rPr lang="fr-FR" sz="1600" dirty="0"/>
              <a:t>	</a:t>
            </a:r>
            <a:r>
              <a:rPr lang="fr-FR" sz="1600" dirty="0" err="1"/>
              <a:t>Exploratory</a:t>
            </a:r>
            <a:r>
              <a:rPr lang="fr-FR" sz="1600" dirty="0"/>
              <a:t> Data </a:t>
            </a:r>
            <a:r>
              <a:rPr lang="fr-FR" sz="1600" dirty="0" err="1"/>
              <a:t>Analysis</a:t>
            </a:r>
            <a:r>
              <a:rPr lang="fr-FR" sz="1600" dirty="0"/>
              <a:t> </a:t>
            </a:r>
            <a:r>
              <a:rPr lang="fr-FR" sz="1600" dirty="0" err="1"/>
              <a:t>performed</a:t>
            </a:r>
            <a:r>
              <a:rPr lang="fr-FR" sz="1600" dirty="0"/>
              <a:t> on variables Flight </a:t>
            </a:r>
            <a:r>
              <a:rPr lang="fr-FR" sz="1600" dirty="0" err="1"/>
              <a:t>Number</a:t>
            </a:r>
            <a:r>
              <a:rPr lang="fr-FR" sz="1600" dirty="0"/>
              <a:t>, </a:t>
            </a:r>
            <a:r>
              <a:rPr lang="fr-FR" sz="1600" dirty="0" err="1"/>
              <a:t>Playload</a:t>
            </a:r>
            <a:r>
              <a:rPr lang="fr-FR" sz="1600" dirty="0"/>
              <a:t> Mass, Launch Site, </a:t>
            </a:r>
            <a:r>
              <a:rPr lang="fr-FR" sz="1600" dirty="0" err="1"/>
              <a:t>Orbit</a:t>
            </a:r>
            <a:r>
              <a:rPr lang="fr-FR" sz="1600" dirty="0"/>
              <a:t>, Class and </a:t>
            </a:r>
            <a:r>
              <a:rPr lang="fr-FR" sz="1600" dirty="0" err="1"/>
              <a:t>year</a:t>
            </a:r>
            <a:r>
              <a:rPr lang="fr-FR" sz="1600" dirty="0"/>
              <a:t>. </a:t>
            </a:r>
            <a:r>
              <a:rPr lang="fr-FR" sz="1600" dirty="0" err="1"/>
              <a:t>Visualizations</a:t>
            </a:r>
            <a:r>
              <a:rPr lang="fr-FR" sz="1600" dirty="0"/>
              <a:t> help  to compare </a:t>
            </a:r>
            <a:r>
              <a:rPr lang="fr-FR" sz="1600" dirty="0" err="1"/>
              <a:t>relationships</a:t>
            </a:r>
            <a:r>
              <a:rPr lang="fr-FR" sz="1600" dirty="0"/>
              <a:t> </a:t>
            </a:r>
            <a:r>
              <a:rPr lang="fr-FR" sz="1600" dirty="0" err="1"/>
              <a:t>between</a:t>
            </a:r>
            <a:r>
              <a:rPr lang="fr-FR" sz="1600" dirty="0"/>
              <a:t> variables to </a:t>
            </a:r>
            <a:r>
              <a:rPr lang="fr-FR" sz="1600" dirty="0" err="1"/>
              <a:t>decide</a:t>
            </a:r>
            <a:r>
              <a:rPr lang="fr-FR" sz="1600" dirty="0"/>
              <a:t> if a </a:t>
            </a:r>
            <a:r>
              <a:rPr lang="fr-FR" sz="1600" dirty="0" err="1"/>
              <a:t>relationship</a:t>
            </a:r>
            <a:r>
              <a:rPr lang="fr-FR" sz="1600" dirty="0"/>
              <a:t> existes </a:t>
            </a:r>
            <a:r>
              <a:rPr lang="fr-FR" sz="1600" dirty="0" err="1"/>
              <a:t>so</a:t>
            </a:r>
            <a:r>
              <a:rPr lang="fr-FR" sz="1600" dirty="0"/>
              <a:t> </a:t>
            </a:r>
            <a:r>
              <a:rPr lang="fr-FR" sz="1600" dirty="0" err="1"/>
              <a:t>that</a:t>
            </a:r>
            <a:r>
              <a:rPr lang="fr-FR" sz="1600" dirty="0"/>
              <a:t> </a:t>
            </a:r>
            <a:r>
              <a:rPr lang="fr-FR" sz="1600" dirty="0" err="1"/>
              <a:t>they</a:t>
            </a:r>
            <a:r>
              <a:rPr lang="fr-FR" sz="1600" dirty="0"/>
              <a:t> </a:t>
            </a:r>
            <a:r>
              <a:rPr lang="fr-FR" sz="1600" dirty="0" err="1"/>
              <a:t>could</a:t>
            </a:r>
            <a:r>
              <a:rPr lang="fr-FR" sz="1600" dirty="0"/>
              <a:t> </a:t>
            </a:r>
            <a:r>
              <a:rPr lang="fr-FR" sz="1600" dirty="0" err="1"/>
              <a:t>be</a:t>
            </a:r>
            <a:r>
              <a:rPr lang="fr-FR" sz="1600" dirty="0"/>
              <a:t> </a:t>
            </a:r>
            <a:r>
              <a:rPr lang="fr-FR" sz="1600" dirty="0" err="1"/>
              <a:t>used</a:t>
            </a:r>
            <a:r>
              <a:rPr lang="fr-FR" sz="1600" dirty="0"/>
              <a:t> in training the machine </a:t>
            </a:r>
            <a:r>
              <a:rPr lang="fr-FR" sz="1600" dirty="0" err="1"/>
              <a:t>learning</a:t>
            </a:r>
            <a:r>
              <a:rPr lang="fr-FR" sz="1600" dirty="0"/>
              <a:t> model</a:t>
            </a:r>
          </a:p>
        </p:txBody>
      </p:sp>
      <p:graphicFrame>
        <p:nvGraphicFramePr>
          <p:cNvPr id="20" name="Table 19">
            <a:extLst>
              <a:ext uri="{FF2B5EF4-FFF2-40B4-BE49-F238E27FC236}">
                <a16:creationId xmlns:a16="http://schemas.microsoft.com/office/drawing/2014/main" id="{58AEAA4B-8388-46B9-AD8A-6125A4087891}"/>
              </a:ext>
            </a:extLst>
          </p:cNvPr>
          <p:cNvGraphicFramePr>
            <a:graphicFrameLocks noGrp="1"/>
          </p:cNvGraphicFramePr>
          <p:nvPr>
            <p:extLst>
              <p:ext uri="{D42A27DB-BD31-4B8C-83A1-F6EECF244321}">
                <p14:modId xmlns:p14="http://schemas.microsoft.com/office/powerpoint/2010/main" val="933411595"/>
              </p:ext>
            </p:extLst>
          </p:nvPr>
        </p:nvGraphicFramePr>
        <p:xfrm>
          <a:off x="838200" y="2400070"/>
          <a:ext cx="10698391" cy="3975512"/>
        </p:xfrm>
        <a:graphic>
          <a:graphicData uri="http://schemas.openxmlformats.org/drawingml/2006/table">
            <a:tbl>
              <a:tblPr firstRow="1" firstCol="1">
                <a:tableStyleId>{775DCB02-9BB8-47FD-8907-85C794F793BA}</a:tableStyleId>
              </a:tblPr>
              <a:tblGrid>
                <a:gridCol w="1852411">
                  <a:extLst>
                    <a:ext uri="{9D8B030D-6E8A-4147-A177-3AD203B41FA5}">
                      <a16:colId xmlns:a16="http://schemas.microsoft.com/office/drawing/2014/main" val="1776564418"/>
                    </a:ext>
                  </a:extLst>
                </a:gridCol>
                <a:gridCol w="3773220">
                  <a:extLst>
                    <a:ext uri="{9D8B030D-6E8A-4147-A177-3AD203B41FA5}">
                      <a16:colId xmlns:a16="http://schemas.microsoft.com/office/drawing/2014/main" val="3525622466"/>
                    </a:ext>
                  </a:extLst>
                </a:gridCol>
                <a:gridCol w="5072760">
                  <a:extLst>
                    <a:ext uri="{9D8B030D-6E8A-4147-A177-3AD203B41FA5}">
                      <a16:colId xmlns:a16="http://schemas.microsoft.com/office/drawing/2014/main" val="832850509"/>
                    </a:ext>
                  </a:extLst>
                </a:gridCol>
              </a:tblGrid>
              <a:tr h="216688">
                <a:tc>
                  <a:txBody>
                    <a:bodyPr/>
                    <a:lstStyle/>
                    <a:p>
                      <a:pPr algn="ctr"/>
                      <a:r>
                        <a:rPr lang="fr-FR" sz="1600" dirty="0">
                          <a:solidFill>
                            <a:schemeClr val="bg1"/>
                          </a:solidFill>
                        </a:rPr>
                        <a:t>PLOT TYPE </a:t>
                      </a:r>
                    </a:p>
                  </a:txBody>
                  <a:tcPr marL="48891" marR="48891" marT="24446" marB="24446" anchor="ctr"/>
                </a:tc>
                <a:tc>
                  <a:txBody>
                    <a:bodyPr/>
                    <a:lstStyle/>
                    <a:p>
                      <a:pPr algn="ctr"/>
                      <a:r>
                        <a:rPr lang="fr-FR" sz="1600" dirty="0">
                          <a:solidFill>
                            <a:schemeClr val="bg1"/>
                          </a:solidFill>
                        </a:rPr>
                        <a:t>FEATURES </a:t>
                      </a:r>
                    </a:p>
                  </a:txBody>
                  <a:tcPr marL="48891" marR="48891" marT="24446" marB="24446" anchor="ctr"/>
                </a:tc>
                <a:tc>
                  <a:txBody>
                    <a:bodyPr/>
                    <a:lstStyle/>
                    <a:p>
                      <a:pPr algn="ctr"/>
                      <a:r>
                        <a:rPr lang="fr-FR" sz="1600" dirty="0">
                          <a:solidFill>
                            <a:schemeClr val="bg1"/>
                          </a:solidFill>
                        </a:rPr>
                        <a:t>TITLE</a:t>
                      </a:r>
                    </a:p>
                  </a:txBody>
                  <a:tcPr marL="48891" marR="48891" marT="24446" marB="24446" anchor="ctr"/>
                </a:tc>
                <a:extLst>
                  <a:ext uri="{0D108BD9-81ED-4DB2-BD59-A6C34878D82A}">
                    <a16:rowId xmlns:a16="http://schemas.microsoft.com/office/drawing/2014/main" val="651988574"/>
                  </a:ext>
                </a:extLst>
              </a:tr>
              <a:tr h="577682">
                <a:tc>
                  <a:txBody>
                    <a:bodyPr/>
                    <a:lstStyle/>
                    <a:p>
                      <a:r>
                        <a:rPr lang="fr-FR" sz="1600"/>
                        <a:t>Scatter plot </a:t>
                      </a:r>
                    </a:p>
                  </a:txBody>
                  <a:tcPr marL="48891" marR="48891" marT="24446" marB="24446" anchor="ctr"/>
                </a:tc>
                <a:tc>
                  <a:txBody>
                    <a:bodyPr/>
                    <a:lstStyle/>
                    <a:p>
                      <a:r>
                        <a:rPr lang="fr-FR" sz="1600" dirty="0"/>
                        <a:t>Flight </a:t>
                      </a:r>
                      <a:r>
                        <a:rPr lang="fr-FR" sz="1600" dirty="0" err="1"/>
                        <a:t>nulber</a:t>
                      </a:r>
                      <a:r>
                        <a:rPr lang="fr-FR" sz="1600" dirty="0"/>
                        <a:t> , </a:t>
                      </a:r>
                      <a:r>
                        <a:rPr lang="fr-FR" sz="1600" dirty="0" err="1"/>
                        <a:t>PayloadMass</a:t>
                      </a:r>
                      <a:r>
                        <a:rPr lang="fr-FR" sz="1600" dirty="0"/>
                        <a:t> ,Class</a:t>
                      </a:r>
                    </a:p>
                  </a:txBody>
                  <a:tcPr marL="48891" marR="48891" marT="24446" marB="24446" anchor="ctr"/>
                </a:tc>
                <a:tc>
                  <a:txBody>
                    <a:bodyPr/>
                    <a:lstStyle/>
                    <a:p>
                      <a:r>
                        <a:rPr lang="en-US" sz="1600"/>
                        <a:t>Flight Number vs Payload Mass</a:t>
                      </a:r>
                    </a:p>
                  </a:txBody>
                  <a:tcPr marL="48891" marR="48891" marT="24446" marB="24446" anchor="ctr"/>
                </a:tc>
                <a:extLst>
                  <a:ext uri="{0D108BD9-81ED-4DB2-BD59-A6C34878D82A}">
                    <a16:rowId xmlns:a16="http://schemas.microsoft.com/office/drawing/2014/main" val="1423087672"/>
                  </a:ext>
                </a:extLst>
              </a:tr>
              <a:tr h="577682">
                <a:tc>
                  <a:txBody>
                    <a:bodyPr/>
                    <a:lstStyle/>
                    <a:p>
                      <a:r>
                        <a:rPr lang="fr-FR" sz="1600"/>
                        <a:t>Scatter plot</a:t>
                      </a:r>
                    </a:p>
                  </a:txBody>
                  <a:tcPr marL="48891" marR="48891" marT="24446" marB="24446" anchor="ctr"/>
                </a:tc>
                <a:tc>
                  <a:txBody>
                    <a:bodyPr/>
                    <a:lstStyle/>
                    <a:p>
                      <a:r>
                        <a:rPr lang="en-US" sz="1600" dirty="0"/>
                        <a:t>Launch site, Flight number, Class</a:t>
                      </a:r>
                    </a:p>
                  </a:txBody>
                  <a:tcPr marL="48891" marR="48891" marT="24446" marB="24446" anchor="ctr"/>
                </a:tc>
                <a:tc>
                  <a:txBody>
                    <a:bodyPr/>
                    <a:lstStyle/>
                    <a:p>
                      <a:r>
                        <a:rPr lang="en-US" sz="1600" dirty="0"/>
                        <a:t>Relationship between launch sites and their Flight number</a:t>
                      </a:r>
                    </a:p>
                  </a:txBody>
                  <a:tcPr marL="48891" marR="48891" marT="24446" marB="24446" anchor="ctr"/>
                </a:tc>
                <a:extLst>
                  <a:ext uri="{0D108BD9-81ED-4DB2-BD59-A6C34878D82A}">
                    <a16:rowId xmlns:a16="http://schemas.microsoft.com/office/drawing/2014/main" val="1752276333"/>
                  </a:ext>
                </a:extLst>
              </a:tr>
              <a:tr h="577682">
                <a:tc>
                  <a:txBody>
                    <a:bodyPr/>
                    <a:lstStyle/>
                    <a:p>
                      <a:r>
                        <a:rPr lang="fr-FR" sz="1600"/>
                        <a:t>Scatter plot </a:t>
                      </a:r>
                    </a:p>
                  </a:txBody>
                  <a:tcPr marL="48891" marR="48891" marT="24446" marB="24446" anchor="ctr"/>
                </a:tc>
                <a:tc>
                  <a:txBody>
                    <a:bodyPr/>
                    <a:lstStyle/>
                    <a:p>
                      <a:r>
                        <a:rPr lang="en-US" sz="1600" dirty="0"/>
                        <a:t>Payload Mass, Launch site, Class</a:t>
                      </a:r>
                    </a:p>
                  </a:txBody>
                  <a:tcPr marL="48891" marR="48891" marT="24446" marB="24446" anchor="ctr"/>
                </a:tc>
                <a:tc>
                  <a:txBody>
                    <a:bodyPr/>
                    <a:lstStyle/>
                    <a:p>
                      <a:r>
                        <a:rPr lang="en-US" sz="1600" dirty="0" err="1"/>
                        <a:t>RelationShi^between</a:t>
                      </a:r>
                      <a:r>
                        <a:rPr lang="en-US" sz="1600" dirty="0"/>
                        <a:t> launch sites and their payload Mass</a:t>
                      </a:r>
                    </a:p>
                  </a:txBody>
                  <a:tcPr marL="48891" marR="48891" marT="24446" marB="24446" anchor="ctr"/>
                </a:tc>
                <a:extLst>
                  <a:ext uri="{0D108BD9-81ED-4DB2-BD59-A6C34878D82A}">
                    <a16:rowId xmlns:a16="http://schemas.microsoft.com/office/drawing/2014/main" val="1400976170"/>
                  </a:ext>
                </a:extLst>
              </a:tr>
              <a:tr h="397185">
                <a:tc>
                  <a:txBody>
                    <a:bodyPr/>
                    <a:lstStyle/>
                    <a:p>
                      <a:r>
                        <a:rPr lang="fr-FR" sz="1600" dirty="0"/>
                        <a:t>bar plot</a:t>
                      </a:r>
                    </a:p>
                  </a:txBody>
                  <a:tcPr marL="48891" marR="48891" marT="24446" marB="24446" anchor="ctr"/>
                </a:tc>
                <a:tc>
                  <a:txBody>
                    <a:bodyPr/>
                    <a:lstStyle/>
                    <a:p>
                      <a:r>
                        <a:rPr lang="fr-FR" sz="1600" dirty="0" err="1"/>
                        <a:t>Orbit</a:t>
                      </a:r>
                      <a:r>
                        <a:rPr lang="fr-FR" sz="1600" dirty="0"/>
                        <a:t>, </a:t>
                      </a:r>
                      <a:r>
                        <a:rPr lang="fr-FR" sz="1600" dirty="0" err="1"/>
                        <a:t>Success</a:t>
                      </a:r>
                      <a:r>
                        <a:rPr lang="fr-FR" sz="1600" dirty="0"/>
                        <a:t> rate (</a:t>
                      </a:r>
                      <a:r>
                        <a:rPr lang="fr-FR" sz="1600" dirty="0" err="1"/>
                        <a:t>calculated</a:t>
                      </a:r>
                      <a:r>
                        <a:rPr lang="fr-FR" sz="1600" dirty="0"/>
                        <a:t>)</a:t>
                      </a:r>
                    </a:p>
                  </a:txBody>
                  <a:tcPr marL="48891" marR="48891" marT="24446" marB="24446" anchor="ctr"/>
                </a:tc>
                <a:tc>
                  <a:txBody>
                    <a:bodyPr/>
                    <a:lstStyle/>
                    <a:p>
                      <a:r>
                        <a:rPr lang="fr-FR" sz="1600" dirty="0" err="1"/>
                        <a:t>Success</a:t>
                      </a:r>
                      <a:r>
                        <a:rPr lang="fr-FR" sz="1600" dirty="0"/>
                        <a:t> rate by </a:t>
                      </a:r>
                      <a:r>
                        <a:rPr lang="fr-FR" sz="1600" dirty="0" err="1"/>
                        <a:t>Orbit</a:t>
                      </a:r>
                      <a:endParaRPr lang="fr-FR" sz="1600" dirty="0"/>
                    </a:p>
                  </a:txBody>
                  <a:tcPr marL="48891" marR="48891" marT="24446" marB="24446" anchor="ctr"/>
                </a:tc>
                <a:extLst>
                  <a:ext uri="{0D108BD9-81ED-4DB2-BD59-A6C34878D82A}">
                    <a16:rowId xmlns:a16="http://schemas.microsoft.com/office/drawing/2014/main" val="3035919936"/>
                  </a:ext>
                </a:extLst>
              </a:tr>
              <a:tr h="577682">
                <a:tc>
                  <a:txBody>
                    <a:bodyPr/>
                    <a:lstStyle/>
                    <a:p>
                      <a:r>
                        <a:rPr lang="fr-FR" sz="1600"/>
                        <a:t>Scatter plot </a:t>
                      </a:r>
                    </a:p>
                  </a:txBody>
                  <a:tcPr marL="48891" marR="48891" marT="24446" marB="24446" anchor="ctr"/>
                </a:tc>
                <a:tc>
                  <a:txBody>
                    <a:bodyPr/>
                    <a:lstStyle/>
                    <a:p>
                      <a:r>
                        <a:rPr lang="en-US" sz="1600" dirty="0"/>
                        <a:t>Orbit type, Flight Number, Class</a:t>
                      </a:r>
                    </a:p>
                  </a:txBody>
                  <a:tcPr marL="48891" marR="48891" marT="24446" marB="24446" anchor="ctr"/>
                </a:tc>
                <a:tc>
                  <a:txBody>
                    <a:bodyPr/>
                    <a:lstStyle/>
                    <a:p>
                      <a:r>
                        <a:rPr lang="en-US" sz="1600" dirty="0"/>
                        <a:t>Relationship between Flight Number and orbit type</a:t>
                      </a:r>
                    </a:p>
                  </a:txBody>
                  <a:tcPr marL="48891" marR="48891" marT="24446" marB="24446" anchor="ctr"/>
                </a:tc>
                <a:extLst>
                  <a:ext uri="{0D108BD9-81ED-4DB2-BD59-A6C34878D82A}">
                    <a16:rowId xmlns:a16="http://schemas.microsoft.com/office/drawing/2014/main" val="4270765739"/>
                  </a:ext>
                </a:extLst>
              </a:tr>
              <a:tr h="577682">
                <a:tc>
                  <a:txBody>
                    <a:bodyPr/>
                    <a:lstStyle/>
                    <a:p>
                      <a:r>
                        <a:rPr lang="fr-FR" sz="1600"/>
                        <a:t>Scatter plot </a:t>
                      </a:r>
                    </a:p>
                  </a:txBody>
                  <a:tcPr marL="48891" marR="48891" marT="24446" marB="24446" anchor="ctr"/>
                </a:tc>
                <a:tc>
                  <a:txBody>
                    <a:bodyPr/>
                    <a:lstStyle/>
                    <a:p>
                      <a:r>
                        <a:rPr lang="fr-FR" sz="1600" dirty="0" err="1"/>
                        <a:t>PayLoadMass</a:t>
                      </a:r>
                      <a:r>
                        <a:rPr lang="fr-FR" sz="1600" dirty="0"/>
                        <a:t>, </a:t>
                      </a:r>
                      <a:r>
                        <a:rPr lang="fr-FR" sz="1600" dirty="0" err="1"/>
                        <a:t>orbit</a:t>
                      </a:r>
                      <a:r>
                        <a:rPr lang="fr-FR" sz="1600" dirty="0"/>
                        <a:t> type, Class</a:t>
                      </a:r>
                    </a:p>
                  </a:txBody>
                  <a:tcPr marL="48891" marR="48891" marT="24446" marB="24446" anchor="ctr"/>
                </a:tc>
                <a:tc>
                  <a:txBody>
                    <a:bodyPr/>
                    <a:lstStyle/>
                    <a:p>
                      <a:r>
                        <a:rPr lang="en-US" sz="1600" dirty="0"/>
                        <a:t>Relationship between Payload Mass and orbit type</a:t>
                      </a:r>
                    </a:p>
                  </a:txBody>
                  <a:tcPr marL="48891" marR="48891" marT="24446" marB="24446" anchor="ctr"/>
                </a:tc>
                <a:extLst>
                  <a:ext uri="{0D108BD9-81ED-4DB2-BD59-A6C34878D82A}">
                    <a16:rowId xmlns:a16="http://schemas.microsoft.com/office/drawing/2014/main" val="2762037441"/>
                  </a:ext>
                </a:extLst>
              </a:tr>
              <a:tr h="397185">
                <a:tc>
                  <a:txBody>
                    <a:bodyPr/>
                    <a:lstStyle/>
                    <a:p>
                      <a:r>
                        <a:rPr lang="fr-FR" sz="1600" dirty="0" err="1"/>
                        <a:t>Lineplot</a:t>
                      </a:r>
                      <a:endParaRPr lang="fr-FR" sz="1600" dirty="0"/>
                    </a:p>
                  </a:txBody>
                  <a:tcPr marL="48891" marR="48891" marT="24446" marB="24446" anchor="ctr"/>
                </a:tc>
                <a:tc>
                  <a:txBody>
                    <a:bodyPr/>
                    <a:lstStyle/>
                    <a:p>
                      <a:r>
                        <a:rPr lang="fr-FR" sz="1600" dirty="0" err="1"/>
                        <a:t>Years</a:t>
                      </a:r>
                      <a:r>
                        <a:rPr lang="fr-FR" sz="1600" dirty="0"/>
                        <a:t>, </a:t>
                      </a:r>
                      <a:r>
                        <a:rPr lang="fr-FR" sz="1600" dirty="0" err="1"/>
                        <a:t>Success</a:t>
                      </a:r>
                      <a:r>
                        <a:rPr lang="fr-FR" sz="1600" dirty="0"/>
                        <a:t> rate(</a:t>
                      </a:r>
                      <a:r>
                        <a:rPr lang="fr-FR" sz="1600" dirty="0" err="1"/>
                        <a:t>calculated</a:t>
                      </a:r>
                      <a:r>
                        <a:rPr lang="fr-FR" sz="1600" dirty="0"/>
                        <a:t>)</a:t>
                      </a:r>
                    </a:p>
                  </a:txBody>
                  <a:tcPr marL="48891" marR="48891" marT="24446" marB="24446" anchor="ctr"/>
                </a:tc>
                <a:tc>
                  <a:txBody>
                    <a:bodyPr/>
                    <a:lstStyle/>
                    <a:p>
                      <a:r>
                        <a:rPr lang="fr-FR" sz="1600" dirty="0" err="1"/>
                        <a:t>Success</a:t>
                      </a:r>
                      <a:r>
                        <a:rPr lang="fr-FR" sz="1600" dirty="0"/>
                        <a:t> rate over </a:t>
                      </a:r>
                      <a:r>
                        <a:rPr lang="fr-FR" sz="1600" dirty="0" err="1"/>
                        <a:t>years</a:t>
                      </a:r>
                      <a:r>
                        <a:rPr lang="fr-FR" sz="1600" dirty="0"/>
                        <a:t> </a:t>
                      </a:r>
                    </a:p>
                  </a:txBody>
                  <a:tcPr marL="48891" marR="48891" marT="24446" marB="24446" anchor="ctr"/>
                </a:tc>
                <a:extLst>
                  <a:ext uri="{0D108BD9-81ED-4DB2-BD59-A6C34878D82A}">
                    <a16:rowId xmlns:a16="http://schemas.microsoft.com/office/drawing/2014/main" val="387992247"/>
                  </a:ext>
                </a:extLst>
              </a:tr>
            </a:tbl>
          </a:graphicData>
        </a:graphic>
      </p:graphicFrame>
      <p:sp>
        <p:nvSpPr>
          <p:cNvPr id="24" name="TextBox 23">
            <a:extLst>
              <a:ext uri="{FF2B5EF4-FFF2-40B4-BE49-F238E27FC236}">
                <a16:creationId xmlns:a16="http://schemas.microsoft.com/office/drawing/2014/main" id="{28F0919E-A80A-4448-AEE1-19B16068C2F0}"/>
              </a:ext>
            </a:extLst>
          </p:cNvPr>
          <p:cNvSpPr txBox="1"/>
          <p:nvPr/>
        </p:nvSpPr>
        <p:spPr>
          <a:xfrm>
            <a:off x="8028635" y="6377125"/>
            <a:ext cx="4071837" cy="369332"/>
          </a:xfrm>
          <a:prstGeom prst="rect">
            <a:avLst/>
          </a:prstGeom>
          <a:noFill/>
        </p:spPr>
        <p:txBody>
          <a:bodyPr wrap="square">
            <a:spAutoFit/>
          </a:bodyPr>
          <a:lstStyle/>
          <a:p>
            <a:r>
              <a:rPr lang="fr-FR" dirty="0">
                <a:hlinkClick r:id="rId2"/>
              </a:rPr>
              <a:t>The </a:t>
            </a:r>
            <a:r>
              <a:rPr lang="fr-FR" dirty="0" err="1">
                <a:hlinkClick r:id="rId2"/>
              </a:rPr>
              <a:t>link</a:t>
            </a:r>
            <a:r>
              <a:rPr lang="fr-FR" dirty="0">
                <a:hlinkClick r:id="rId2"/>
              </a:rPr>
              <a:t> to the </a:t>
            </a:r>
            <a:r>
              <a:rPr lang="fr-FR" dirty="0" err="1">
                <a:hlinkClick r:id="rId2"/>
              </a:rPr>
              <a:t>NoteBook</a:t>
            </a:r>
            <a:r>
              <a:rPr lang="fr-FR" dirty="0">
                <a:hlinkClick r:id="rId2"/>
              </a:rPr>
              <a:t> on GitHub</a:t>
            </a:r>
            <a:endParaRPr lang="fr-FR" dirty="0"/>
          </a:p>
        </p:txBody>
      </p:sp>
    </p:spTree>
    <p:extLst>
      <p:ext uri="{BB962C8B-B14F-4D97-AF65-F5344CB8AC3E}">
        <p14:creationId xmlns:p14="http://schemas.microsoft.com/office/powerpoint/2010/main" val="3043142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536A1-5F86-4291-AA42-25419F0A3139}"/>
              </a:ext>
            </a:extLst>
          </p:cNvPr>
          <p:cNvSpPr>
            <a:spLocks noGrp="1"/>
          </p:cNvSpPr>
          <p:nvPr>
            <p:ph type="title"/>
          </p:nvPr>
        </p:nvSpPr>
        <p:spPr>
          <a:xfrm>
            <a:off x="138504" y="125549"/>
            <a:ext cx="3840643" cy="703385"/>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b="1" dirty="0">
                <a:solidFill>
                  <a:schemeClr val="accent3"/>
                </a:solidFill>
                <a:latin typeface="+mn-lt"/>
                <a:ea typeface="+mn-ea"/>
                <a:cs typeface="+mn-cs"/>
              </a:rPr>
              <a:t>EDA </a:t>
            </a:r>
            <a:r>
              <a:rPr lang="fr-FR" b="1" dirty="0" err="1">
                <a:solidFill>
                  <a:schemeClr val="accent3"/>
                </a:solidFill>
                <a:latin typeface="+mn-lt"/>
                <a:ea typeface="+mn-ea"/>
                <a:cs typeface="+mn-cs"/>
              </a:rPr>
              <a:t>with</a:t>
            </a:r>
            <a:r>
              <a:rPr lang="fr-FR" b="1" dirty="0">
                <a:solidFill>
                  <a:schemeClr val="accent3"/>
                </a:solidFill>
                <a:latin typeface="+mn-lt"/>
                <a:ea typeface="+mn-ea"/>
                <a:cs typeface="+mn-cs"/>
              </a:rPr>
              <a:t> SQL</a:t>
            </a:r>
          </a:p>
        </p:txBody>
      </p:sp>
      <p:sp>
        <p:nvSpPr>
          <p:cNvPr id="5" name="TextBox 4">
            <a:extLst>
              <a:ext uri="{FF2B5EF4-FFF2-40B4-BE49-F238E27FC236}">
                <a16:creationId xmlns:a16="http://schemas.microsoft.com/office/drawing/2014/main" id="{F7BCCF75-42C5-465E-8EED-F302438FBF98}"/>
              </a:ext>
            </a:extLst>
          </p:cNvPr>
          <p:cNvSpPr txBox="1"/>
          <p:nvPr/>
        </p:nvSpPr>
        <p:spPr>
          <a:xfrm>
            <a:off x="438443" y="1598333"/>
            <a:ext cx="11315114" cy="3970318"/>
          </a:xfrm>
          <a:prstGeom prst="rect">
            <a:avLst/>
          </a:prstGeom>
          <a:noFill/>
        </p:spPr>
        <p:txBody>
          <a:bodyPr wrap="square">
            <a:spAutoFit/>
          </a:bodyPr>
          <a:lstStyle/>
          <a:p>
            <a:r>
              <a:rPr lang="en-US" b="1" dirty="0"/>
              <a:t>Performed SQL queries:</a:t>
            </a:r>
          </a:p>
          <a:p>
            <a:pPr marL="285750" indent="-285750">
              <a:buFontTx/>
              <a:buChar char="-"/>
            </a:pPr>
            <a:r>
              <a:rPr lang="en-US" dirty="0"/>
              <a:t>Displaying the names of the unique launch sites in the space mission</a:t>
            </a:r>
          </a:p>
          <a:p>
            <a:pPr marL="285750" indent="-285750">
              <a:buFontTx/>
              <a:buChar char="-"/>
            </a:pPr>
            <a:r>
              <a:rPr lang="en-US" dirty="0"/>
              <a:t>Displaying 5 records where launch sites begin with the string ‘CCA’</a:t>
            </a:r>
          </a:p>
          <a:p>
            <a:pPr marL="285750" indent="-285750">
              <a:buFontTx/>
              <a:buChar char="-"/>
            </a:pPr>
            <a:r>
              <a:rPr lang="en-US" dirty="0"/>
              <a:t>Displaying the total payload mass carried by boosters launched by NASA (CRS)</a:t>
            </a:r>
          </a:p>
          <a:p>
            <a:pPr marL="285750" indent="-285750">
              <a:buFontTx/>
              <a:buChar char="-"/>
            </a:pPr>
            <a:r>
              <a:rPr lang="en-US" dirty="0"/>
              <a:t>Displaying average payload mass carried by booster version F9 v1.1</a:t>
            </a:r>
          </a:p>
          <a:p>
            <a:pPr marL="285750" indent="-285750">
              <a:buFontTx/>
              <a:buChar char="-"/>
            </a:pPr>
            <a:r>
              <a:rPr lang="en-US" dirty="0"/>
              <a:t>Listing the date when the first successful landing outcome in ground pad was achieved</a:t>
            </a:r>
          </a:p>
          <a:p>
            <a:pPr marL="285750" indent="-285750">
              <a:buFontTx/>
              <a:buChar char="-"/>
            </a:pPr>
            <a:r>
              <a:rPr lang="en-US" dirty="0"/>
              <a:t>Listing the names of the boosters which have success in drone ship and have payload mass greater than 4000 but less than 6000</a:t>
            </a:r>
          </a:p>
          <a:p>
            <a:pPr marL="285750" indent="-285750">
              <a:buFontTx/>
              <a:buChar char="-"/>
            </a:pPr>
            <a:r>
              <a:rPr lang="en-US" dirty="0"/>
              <a:t>Listing the total number of successful and failure mission outcomes</a:t>
            </a:r>
          </a:p>
          <a:p>
            <a:pPr marL="285750" indent="-285750">
              <a:buFontTx/>
              <a:buChar char="-"/>
            </a:pPr>
            <a:r>
              <a:rPr lang="en-US" dirty="0"/>
              <a:t>Listing the names of the booster versions which have carried the maximum payload mass</a:t>
            </a:r>
          </a:p>
          <a:p>
            <a:pPr marL="285750" indent="-285750">
              <a:buFontTx/>
              <a:buChar char="-"/>
            </a:pPr>
            <a:r>
              <a:rPr lang="en-US" dirty="0"/>
              <a:t>Listing the failed landing outcomes in drone ship, their booster versions and launch site names for the months in year 2015</a:t>
            </a:r>
          </a:p>
          <a:p>
            <a:pPr marL="285750" indent="-285750">
              <a:buFontTx/>
              <a:buChar char="-"/>
            </a:pPr>
            <a:r>
              <a:rPr lang="en-US" dirty="0"/>
              <a:t>Ranking the count of landing outcomes (such as Failure (drone ship) or Success (ground pad)) between the date 2010-06-04 and 2017-03-20 in descending </a:t>
            </a:r>
            <a:r>
              <a:rPr lang="en-US" dirty="0" err="1"/>
              <a:t>ord</a:t>
            </a:r>
            <a:endParaRPr lang="en-US" dirty="0"/>
          </a:p>
        </p:txBody>
      </p:sp>
      <p:sp>
        <p:nvSpPr>
          <p:cNvPr id="7" name="TextBox 6">
            <a:extLst>
              <a:ext uri="{FF2B5EF4-FFF2-40B4-BE49-F238E27FC236}">
                <a16:creationId xmlns:a16="http://schemas.microsoft.com/office/drawing/2014/main" id="{48723EE8-96D4-486C-9AFF-583B565D3575}"/>
              </a:ext>
            </a:extLst>
          </p:cNvPr>
          <p:cNvSpPr txBox="1"/>
          <p:nvPr/>
        </p:nvSpPr>
        <p:spPr>
          <a:xfrm>
            <a:off x="7848767" y="6363119"/>
            <a:ext cx="4083169" cy="369332"/>
          </a:xfrm>
          <a:prstGeom prst="rect">
            <a:avLst/>
          </a:prstGeom>
          <a:noFill/>
        </p:spPr>
        <p:txBody>
          <a:bodyPr wrap="none" rtlCol="0">
            <a:spAutoFit/>
          </a:bodyPr>
          <a:lstStyle/>
          <a:p>
            <a:r>
              <a:rPr lang="fr-FR" dirty="0">
                <a:hlinkClick r:id="rId2"/>
              </a:rPr>
              <a:t>The </a:t>
            </a:r>
            <a:r>
              <a:rPr lang="fr-FR" dirty="0" err="1">
                <a:hlinkClick r:id="rId2"/>
              </a:rPr>
              <a:t>link</a:t>
            </a:r>
            <a:r>
              <a:rPr lang="fr-FR" dirty="0">
                <a:hlinkClick r:id="rId2"/>
              </a:rPr>
              <a:t> to the </a:t>
            </a:r>
            <a:r>
              <a:rPr lang="fr-FR" dirty="0" err="1">
                <a:hlinkClick r:id="rId2"/>
              </a:rPr>
              <a:t>NoteBook</a:t>
            </a:r>
            <a:r>
              <a:rPr lang="fr-FR" dirty="0">
                <a:hlinkClick r:id="rId2"/>
              </a:rPr>
              <a:t> on GitHub</a:t>
            </a:r>
            <a:endParaRPr lang="fr-FR" dirty="0"/>
          </a:p>
        </p:txBody>
      </p:sp>
    </p:spTree>
    <p:extLst>
      <p:ext uri="{BB962C8B-B14F-4D97-AF65-F5344CB8AC3E}">
        <p14:creationId xmlns:p14="http://schemas.microsoft.com/office/powerpoint/2010/main" val="2252372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66B4D-BDC8-4A60-8E45-AD9E4317FF3B}"/>
              </a:ext>
            </a:extLst>
          </p:cNvPr>
          <p:cNvSpPr>
            <a:spLocks noGrp="1"/>
          </p:cNvSpPr>
          <p:nvPr>
            <p:ph type="title"/>
          </p:nvPr>
        </p:nvSpPr>
        <p:spPr>
          <a:xfrm>
            <a:off x="134534" y="207809"/>
            <a:ext cx="9562125" cy="700265"/>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en-US" b="1" dirty="0">
                <a:solidFill>
                  <a:schemeClr val="accent3"/>
                </a:solidFill>
                <a:latin typeface="+mn-lt"/>
                <a:ea typeface="+mn-ea"/>
                <a:cs typeface="+mn-cs"/>
              </a:rPr>
              <a:t>Build an Interactive Map with Folium</a:t>
            </a:r>
            <a:endParaRPr lang="fr-FR" b="1" dirty="0">
              <a:solidFill>
                <a:schemeClr val="accent3"/>
              </a:solidFill>
              <a:latin typeface="+mn-lt"/>
              <a:ea typeface="+mn-ea"/>
              <a:cs typeface="+mn-cs"/>
            </a:endParaRPr>
          </a:p>
        </p:txBody>
      </p:sp>
      <p:sp>
        <p:nvSpPr>
          <p:cNvPr id="13" name="TextBox 12">
            <a:extLst>
              <a:ext uri="{FF2B5EF4-FFF2-40B4-BE49-F238E27FC236}">
                <a16:creationId xmlns:a16="http://schemas.microsoft.com/office/drawing/2014/main" id="{E2A89753-4CEC-4B41-A4D8-A677BF89691A}"/>
              </a:ext>
            </a:extLst>
          </p:cNvPr>
          <p:cNvSpPr txBox="1"/>
          <p:nvPr/>
        </p:nvSpPr>
        <p:spPr>
          <a:xfrm>
            <a:off x="8032987" y="6405282"/>
            <a:ext cx="4083169" cy="369332"/>
          </a:xfrm>
          <a:prstGeom prst="rect">
            <a:avLst/>
          </a:prstGeom>
          <a:noFill/>
        </p:spPr>
        <p:txBody>
          <a:bodyPr wrap="none" rtlCol="0">
            <a:spAutoFit/>
          </a:bodyPr>
          <a:lstStyle/>
          <a:p>
            <a:r>
              <a:rPr lang="fr-FR" dirty="0">
                <a:hlinkClick r:id="rId2"/>
              </a:rPr>
              <a:t>The </a:t>
            </a:r>
            <a:r>
              <a:rPr lang="fr-FR" dirty="0" err="1">
                <a:hlinkClick r:id="rId2"/>
              </a:rPr>
              <a:t>link</a:t>
            </a:r>
            <a:r>
              <a:rPr lang="fr-FR" dirty="0">
                <a:hlinkClick r:id="rId2"/>
              </a:rPr>
              <a:t> to the </a:t>
            </a:r>
            <a:r>
              <a:rPr lang="fr-FR" dirty="0" err="1">
                <a:hlinkClick r:id="rId2"/>
              </a:rPr>
              <a:t>NoteBook</a:t>
            </a:r>
            <a:r>
              <a:rPr lang="fr-FR" dirty="0">
                <a:hlinkClick r:id="rId2"/>
              </a:rPr>
              <a:t> on GitHub</a:t>
            </a:r>
            <a:endParaRPr lang="fr-FR" dirty="0"/>
          </a:p>
        </p:txBody>
      </p:sp>
      <p:graphicFrame>
        <p:nvGraphicFramePr>
          <p:cNvPr id="14" name="Table 14">
            <a:extLst>
              <a:ext uri="{FF2B5EF4-FFF2-40B4-BE49-F238E27FC236}">
                <a16:creationId xmlns:a16="http://schemas.microsoft.com/office/drawing/2014/main" id="{6677AAA0-90F3-41F8-AB95-AACB8B9EF7A9}"/>
              </a:ext>
            </a:extLst>
          </p:cNvPr>
          <p:cNvGraphicFramePr>
            <a:graphicFrameLocks noGrp="1"/>
          </p:cNvGraphicFramePr>
          <p:nvPr>
            <p:extLst>
              <p:ext uri="{D42A27DB-BD31-4B8C-83A1-F6EECF244321}">
                <p14:modId xmlns:p14="http://schemas.microsoft.com/office/powerpoint/2010/main" val="2124998228"/>
              </p:ext>
            </p:extLst>
          </p:nvPr>
        </p:nvGraphicFramePr>
        <p:xfrm>
          <a:off x="300001" y="1467460"/>
          <a:ext cx="4629243" cy="4407811"/>
        </p:xfrm>
        <a:graphic>
          <a:graphicData uri="http://schemas.openxmlformats.org/drawingml/2006/table">
            <a:tbl>
              <a:tblPr firstRow="1" bandRow="1">
                <a:tableStyleId>{5FD0F851-EC5A-4D38-B0AD-8093EC10F338}</a:tableStyleId>
              </a:tblPr>
              <a:tblGrid>
                <a:gridCol w="4629243">
                  <a:extLst>
                    <a:ext uri="{9D8B030D-6E8A-4147-A177-3AD203B41FA5}">
                      <a16:colId xmlns:a16="http://schemas.microsoft.com/office/drawing/2014/main" val="3184447028"/>
                    </a:ext>
                  </a:extLst>
                </a:gridCol>
              </a:tblGrid>
              <a:tr h="10245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C000"/>
                          </a:solidFill>
                        </a:rPr>
                        <a:t>Markers of all Launch Sites</a:t>
                      </a:r>
                    </a:p>
                  </a:txBody>
                  <a:tcPr anchor="ctr"/>
                </a:tc>
                <a:extLst>
                  <a:ext uri="{0D108BD9-81ED-4DB2-BD59-A6C34878D82A}">
                    <a16:rowId xmlns:a16="http://schemas.microsoft.com/office/drawing/2014/main" val="322675262"/>
                  </a:ext>
                </a:extLst>
              </a:tr>
              <a:tr h="370840">
                <a:tc>
                  <a:txBody>
                    <a:bodyPr/>
                    <a:lstStyle/>
                    <a:p>
                      <a:r>
                        <a:rPr lang="en-US" dirty="0"/>
                        <a:t>- Added Marker with Circle, Popup Label and Text Label of NASA Johnson Space Center using</a:t>
                      </a:r>
                    </a:p>
                    <a:p>
                      <a:r>
                        <a:rPr lang="en-US" dirty="0"/>
                        <a:t>its latitude and longitude coordinates as a start location.</a:t>
                      </a:r>
                    </a:p>
                    <a:p>
                      <a:r>
                        <a:rPr lang="en-US" dirty="0"/>
                        <a:t>- Added Markers with Circle, Popup Label and Text Label of all Launch Sites using their latitude and longitude coordinates to show their geographical locations and proximity to Equator and coasts.</a:t>
                      </a:r>
                      <a:endParaRPr lang="fr-FR" dirty="0"/>
                    </a:p>
                    <a:p>
                      <a:endParaRPr lang="fr-FR" dirty="0"/>
                    </a:p>
                  </a:txBody>
                  <a:tcPr/>
                </a:tc>
                <a:extLst>
                  <a:ext uri="{0D108BD9-81ED-4DB2-BD59-A6C34878D82A}">
                    <a16:rowId xmlns:a16="http://schemas.microsoft.com/office/drawing/2014/main" val="3671794186"/>
                  </a:ext>
                </a:extLst>
              </a:tr>
            </a:tbl>
          </a:graphicData>
        </a:graphic>
      </p:graphicFrame>
      <p:graphicFrame>
        <p:nvGraphicFramePr>
          <p:cNvPr id="16" name="Table 16">
            <a:extLst>
              <a:ext uri="{FF2B5EF4-FFF2-40B4-BE49-F238E27FC236}">
                <a16:creationId xmlns:a16="http://schemas.microsoft.com/office/drawing/2014/main" id="{97DF8277-38AF-4C4C-B507-70FD2272162F}"/>
              </a:ext>
            </a:extLst>
          </p:cNvPr>
          <p:cNvGraphicFramePr>
            <a:graphicFrameLocks noGrp="1"/>
          </p:cNvGraphicFramePr>
          <p:nvPr>
            <p:extLst>
              <p:ext uri="{D42A27DB-BD31-4B8C-83A1-F6EECF244321}">
                <p14:modId xmlns:p14="http://schemas.microsoft.com/office/powerpoint/2010/main" val="3841939043"/>
              </p:ext>
            </p:extLst>
          </p:nvPr>
        </p:nvGraphicFramePr>
        <p:xfrm>
          <a:off x="5034221" y="1490121"/>
          <a:ext cx="3740528" cy="4355776"/>
        </p:xfrm>
        <a:graphic>
          <a:graphicData uri="http://schemas.openxmlformats.org/drawingml/2006/table">
            <a:tbl>
              <a:tblPr firstRow="1" bandRow="1">
                <a:tableStyleId>{5FD0F851-EC5A-4D38-B0AD-8093EC10F338}</a:tableStyleId>
              </a:tblPr>
              <a:tblGrid>
                <a:gridCol w="3740528">
                  <a:extLst>
                    <a:ext uri="{9D8B030D-6E8A-4147-A177-3AD203B41FA5}">
                      <a16:colId xmlns:a16="http://schemas.microsoft.com/office/drawing/2014/main" val="1580781683"/>
                    </a:ext>
                  </a:extLst>
                </a:gridCol>
              </a:tblGrid>
              <a:tr h="1011919">
                <a:tc>
                  <a:txBody>
                    <a:bodyPr/>
                    <a:lstStyle/>
                    <a:p>
                      <a:pPr algn="ctr"/>
                      <a:r>
                        <a:rPr lang="en-US" dirty="0" err="1">
                          <a:solidFill>
                            <a:srgbClr val="FFC000"/>
                          </a:solidFill>
                        </a:rPr>
                        <a:t>Coloured</a:t>
                      </a:r>
                      <a:r>
                        <a:rPr lang="en-US" dirty="0">
                          <a:solidFill>
                            <a:srgbClr val="FFC000"/>
                          </a:solidFill>
                        </a:rPr>
                        <a:t> Markers of the launch outcomes for each Launch Site</a:t>
                      </a:r>
                      <a:endParaRPr lang="fr-FR" dirty="0">
                        <a:solidFill>
                          <a:srgbClr val="FFC000"/>
                        </a:solidFill>
                      </a:endParaRPr>
                    </a:p>
                  </a:txBody>
                  <a:tcPr anchor="ctr"/>
                </a:tc>
                <a:extLst>
                  <a:ext uri="{0D108BD9-81ED-4DB2-BD59-A6C34878D82A}">
                    <a16:rowId xmlns:a16="http://schemas.microsoft.com/office/drawing/2014/main" val="1682579195"/>
                  </a:ext>
                </a:extLst>
              </a:tr>
              <a:tr h="3343857">
                <a:tc>
                  <a:txBody>
                    <a:bodyPr/>
                    <a:lstStyle/>
                    <a:p>
                      <a:r>
                        <a:rPr lang="en-US" dirty="0"/>
                        <a:t>Added </a:t>
                      </a:r>
                      <a:r>
                        <a:rPr lang="en-US" dirty="0" err="1"/>
                        <a:t>coloured</a:t>
                      </a:r>
                      <a:r>
                        <a:rPr lang="en-US" dirty="0"/>
                        <a:t> Markers of success (Green) and failed (Red) launches using Marker Cluster to</a:t>
                      </a:r>
                    </a:p>
                    <a:p>
                      <a:r>
                        <a:rPr lang="en-US" dirty="0"/>
                        <a:t>identify which launch sites have relatively high success rates.</a:t>
                      </a:r>
                      <a:endParaRPr lang="fr-FR" dirty="0"/>
                    </a:p>
                    <a:p>
                      <a:endParaRPr lang="fr-FR" dirty="0"/>
                    </a:p>
                  </a:txBody>
                  <a:tcPr/>
                </a:tc>
                <a:extLst>
                  <a:ext uri="{0D108BD9-81ED-4DB2-BD59-A6C34878D82A}">
                    <a16:rowId xmlns:a16="http://schemas.microsoft.com/office/drawing/2014/main" val="1063603849"/>
                  </a:ext>
                </a:extLst>
              </a:tr>
            </a:tbl>
          </a:graphicData>
        </a:graphic>
      </p:graphicFrame>
      <p:graphicFrame>
        <p:nvGraphicFramePr>
          <p:cNvPr id="17" name="Table 17">
            <a:extLst>
              <a:ext uri="{FF2B5EF4-FFF2-40B4-BE49-F238E27FC236}">
                <a16:creationId xmlns:a16="http://schemas.microsoft.com/office/drawing/2014/main" id="{9040C769-15E4-4AFB-8731-820DF0D4D1AB}"/>
              </a:ext>
            </a:extLst>
          </p:cNvPr>
          <p:cNvGraphicFramePr>
            <a:graphicFrameLocks noGrp="1"/>
          </p:cNvGraphicFramePr>
          <p:nvPr>
            <p:extLst>
              <p:ext uri="{D42A27DB-BD31-4B8C-83A1-F6EECF244321}">
                <p14:modId xmlns:p14="http://schemas.microsoft.com/office/powerpoint/2010/main" val="1303228379"/>
              </p:ext>
            </p:extLst>
          </p:nvPr>
        </p:nvGraphicFramePr>
        <p:xfrm>
          <a:off x="8879725" y="1467459"/>
          <a:ext cx="3203191" cy="4378438"/>
        </p:xfrm>
        <a:graphic>
          <a:graphicData uri="http://schemas.openxmlformats.org/drawingml/2006/table">
            <a:tbl>
              <a:tblPr firstRow="1" bandRow="1">
                <a:tableStyleId>{5FD0F851-EC5A-4D38-B0AD-8093EC10F338}</a:tableStyleId>
              </a:tblPr>
              <a:tblGrid>
                <a:gridCol w="3203191">
                  <a:extLst>
                    <a:ext uri="{9D8B030D-6E8A-4147-A177-3AD203B41FA5}">
                      <a16:colId xmlns:a16="http://schemas.microsoft.com/office/drawing/2014/main" val="3901831556"/>
                    </a:ext>
                  </a:extLst>
                </a:gridCol>
              </a:tblGrid>
              <a:tr h="109141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C000"/>
                          </a:solidFill>
                        </a:rPr>
                        <a:t>Distances between a Launch Site to its proximities</a:t>
                      </a:r>
                    </a:p>
                  </a:txBody>
                  <a:tcPr anchor="ctr"/>
                </a:tc>
                <a:extLst>
                  <a:ext uri="{0D108BD9-81ED-4DB2-BD59-A6C34878D82A}">
                    <a16:rowId xmlns:a16="http://schemas.microsoft.com/office/drawing/2014/main" val="1462961234"/>
                  </a:ext>
                </a:extLst>
              </a:tr>
              <a:tr h="3287019">
                <a:tc>
                  <a:txBody>
                    <a:bodyPr/>
                    <a:lstStyle/>
                    <a:p>
                      <a:r>
                        <a:rPr lang="en-US" dirty="0"/>
                        <a:t>- Added </a:t>
                      </a:r>
                      <a:r>
                        <a:rPr lang="en-US" dirty="0" err="1"/>
                        <a:t>coloured</a:t>
                      </a:r>
                      <a:r>
                        <a:rPr lang="en-US" dirty="0"/>
                        <a:t> Lines to show distances between the Launch Site KSC LC-39A (as an</a:t>
                      </a:r>
                    </a:p>
                    <a:p>
                      <a:r>
                        <a:rPr lang="en-US" dirty="0"/>
                        <a:t>example) and its proximities like Railway, Highway, Coastline and Closest City.</a:t>
                      </a:r>
                      <a:endParaRPr lang="fr-FR" dirty="0"/>
                    </a:p>
                    <a:p>
                      <a:endParaRPr lang="fr-FR" dirty="0"/>
                    </a:p>
                  </a:txBody>
                  <a:tcPr/>
                </a:tc>
                <a:extLst>
                  <a:ext uri="{0D108BD9-81ED-4DB2-BD59-A6C34878D82A}">
                    <a16:rowId xmlns:a16="http://schemas.microsoft.com/office/drawing/2014/main" val="357561051"/>
                  </a:ext>
                </a:extLst>
              </a:tr>
            </a:tbl>
          </a:graphicData>
        </a:graphic>
      </p:graphicFrame>
    </p:spTree>
    <p:extLst>
      <p:ext uri="{BB962C8B-B14F-4D97-AF65-F5344CB8AC3E}">
        <p14:creationId xmlns:p14="http://schemas.microsoft.com/office/powerpoint/2010/main" val="2531774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971D-3332-46F6-8DBC-CB67DE5B42D3}"/>
              </a:ext>
            </a:extLst>
          </p:cNvPr>
          <p:cNvSpPr>
            <a:spLocks noGrp="1"/>
          </p:cNvSpPr>
          <p:nvPr>
            <p:ph type="title"/>
          </p:nvPr>
        </p:nvSpPr>
        <p:spPr>
          <a:xfrm>
            <a:off x="193935" y="191071"/>
            <a:ext cx="9404723" cy="612407"/>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en-US" b="1" dirty="0">
                <a:solidFill>
                  <a:schemeClr val="accent3"/>
                </a:solidFill>
                <a:latin typeface="+mn-lt"/>
                <a:ea typeface="+mn-ea"/>
                <a:cs typeface="+mn-cs"/>
              </a:rPr>
              <a:t>Build a Dashboard </a:t>
            </a:r>
            <a:r>
              <a:rPr lang="en-US" b="1">
                <a:solidFill>
                  <a:schemeClr val="accent3"/>
                </a:solidFill>
                <a:latin typeface="+mn-lt"/>
                <a:ea typeface="+mn-ea"/>
                <a:cs typeface="+mn-cs"/>
              </a:rPr>
              <a:t>with Plotly</a:t>
            </a:r>
            <a:r>
              <a:rPr lang="en-US" b="1" dirty="0">
                <a:solidFill>
                  <a:schemeClr val="accent3"/>
                </a:solidFill>
                <a:latin typeface="+mn-lt"/>
                <a:ea typeface="+mn-ea"/>
                <a:cs typeface="+mn-cs"/>
              </a:rPr>
              <a:t> Dash</a:t>
            </a:r>
            <a:endParaRPr lang="fr-FR" b="1" dirty="0">
              <a:solidFill>
                <a:schemeClr val="accent3"/>
              </a:solidFill>
              <a:latin typeface="+mn-lt"/>
              <a:ea typeface="+mn-ea"/>
              <a:cs typeface="+mn-cs"/>
            </a:endParaRPr>
          </a:p>
        </p:txBody>
      </p:sp>
      <p:graphicFrame>
        <p:nvGraphicFramePr>
          <p:cNvPr id="4" name="Table 4">
            <a:extLst>
              <a:ext uri="{FF2B5EF4-FFF2-40B4-BE49-F238E27FC236}">
                <a16:creationId xmlns:a16="http://schemas.microsoft.com/office/drawing/2014/main" id="{BABE9BD8-ED1C-4EAF-AC4C-835A482C2F02}"/>
              </a:ext>
            </a:extLst>
          </p:cNvPr>
          <p:cNvGraphicFramePr>
            <a:graphicFrameLocks noGrp="1"/>
          </p:cNvGraphicFramePr>
          <p:nvPr>
            <p:extLst>
              <p:ext uri="{D42A27DB-BD31-4B8C-83A1-F6EECF244321}">
                <p14:modId xmlns:p14="http://schemas.microsoft.com/office/powerpoint/2010/main" val="3226886646"/>
              </p:ext>
            </p:extLst>
          </p:nvPr>
        </p:nvGraphicFramePr>
        <p:xfrm>
          <a:off x="1630680" y="2045546"/>
          <a:ext cx="8128000" cy="4238414"/>
        </p:xfrm>
        <a:graphic>
          <a:graphicData uri="http://schemas.openxmlformats.org/drawingml/2006/table">
            <a:tbl>
              <a:tblPr firstRow="1" bandRow="1">
                <a:tableStyleId>{00A15C55-8517-42AA-B614-E9B94910E393}</a:tableStyleId>
              </a:tblPr>
              <a:tblGrid>
                <a:gridCol w="4064000">
                  <a:extLst>
                    <a:ext uri="{9D8B030D-6E8A-4147-A177-3AD203B41FA5}">
                      <a16:colId xmlns:a16="http://schemas.microsoft.com/office/drawing/2014/main" val="1349484596"/>
                    </a:ext>
                  </a:extLst>
                </a:gridCol>
                <a:gridCol w="4064000">
                  <a:extLst>
                    <a:ext uri="{9D8B030D-6E8A-4147-A177-3AD203B41FA5}">
                      <a16:colId xmlns:a16="http://schemas.microsoft.com/office/drawing/2014/main" val="1926612004"/>
                    </a:ext>
                  </a:extLst>
                </a:gridCol>
              </a:tblGrid>
              <a:tr h="575734">
                <a:tc>
                  <a:txBody>
                    <a:bodyPr/>
                    <a:lstStyle/>
                    <a:p>
                      <a:pPr algn="ctr"/>
                      <a:r>
                        <a:rPr lang="fr-FR" dirty="0">
                          <a:solidFill>
                            <a:schemeClr val="bg1"/>
                          </a:solidFill>
                        </a:rPr>
                        <a:t>ELEMENT</a:t>
                      </a:r>
                    </a:p>
                  </a:txBody>
                  <a:tcPr anchor="ctr"/>
                </a:tc>
                <a:tc>
                  <a:txBody>
                    <a:bodyPr/>
                    <a:lstStyle/>
                    <a:p>
                      <a:pPr algn="ctr"/>
                      <a:r>
                        <a:rPr lang="fr-FR" dirty="0">
                          <a:solidFill>
                            <a:schemeClr val="bg1"/>
                          </a:solidFill>
                        </a:rPr>
                        <a:t>EXPLANATION</a:t>
                      </a:r>
                    </a:p>
                  </a:txBody>
                  <a:tcPr anchor="ctr"/>
                </a:tc>
                <a:extLst>
                  <a:ext uri="{0D108BD9-81ED-4DB2-BD59-A6C34878D82A}">
                    <a16:rowId xmlns:a16="http://schemas.microsoft.com/office/drawing/2014/main" val="2302548445"/>
                  </a:ext>
                </a:extLst>
              </a:tr>
              <a:tr h="370840">
                <a:tc>
                  <a:txBody>
                    <a:bodyPr/>
                    <a:lstStyle/>
                    <a:p>
                      <a:r>
                        <a:rPr lang="fr-FR" dirty="0"/>
                        <a:t>Launch Sites </a:t>
                      </a:r>
                      <a:r>
                        <a:rPr lang="fr-FR" dirty="0" err="1"/>
                        <a:t>Dropdown</a:t>
                      </a:r>
                      <a:r>
                        <a:rPr lang="fr-FR" dirty="0"/>
                        <a:t> List:</a:t>
                      </a:r>
                    </a:p>
                  </a:txBody>
                  <a:tcPr/>
                </a:tc>
                <a:tc>
                  <a:txBody>
                    <a:bodyPr/>
                    <a:lstStyle/>
                    <a:p>
                      <a:r>
                        <a:rPr lang="fr-FR" dirty="0"/>
                        <a:t>Enable Launch Site </a:t>
                      </a:r>
                      <a:r>
                        <a:rPr lang="fr-FR" dirty="0" err="1"/>
                        <a:t>selection</a:t>
                      </a:r>
                      <a:endParaRPr lang="fr-FR" dirty="0"/>
                    </a:p>
                  </a:txBody>
                  <a:tcPr/>
                </a:tc>
                <a:extLst>
                  <a:ext uri="{0D108BD9-81ED-4DB2-BD59-A6C34878D82A}">
                    <a16:rowId xmlns:a16="http://schemas.microsoft.com/office/drawing/2014/main" val="2287300190"/>
                  </a:ext>
                </a:extLst>
              </a:tr>
              <a:tr h="370840">
                <a:tc>
                  <a:txBody>
                    <a:bodyPr/>
                    <a:lstStyle/>
                    <a:p>
                      <a:r>
                        <a:rPr lang="en-US" dirty="0"/>
                        <a:t>Pie Chart showing Success Launches (All Sites/Certain Site</a:t>
                      </a:r>
                      <a:endParaRPr lang="fr-FR" dirty="0"/>
                    </a:p>
                  </a:txBody>
                  <a:tcPr/>
                </a:tc>
                <a:tc>
                  <a:txBody>
                    <a:bodyPr/>
                    <a:lstStyle/>
                    <a:p>
                      <a:r>
                        <a:rPr lang="en-US" sz="1800" b="0" kern="1200" dirty="0">
                          <a:solidFill>
                            <a:schemeClr val="dk1"/>
                          </a:solidFill>
                          <a:effectLst/>
                        </a:rPr>
                        <a:t>Added a pie chart to show the total successful launches count for all sites and the Success vs. Failed counts for the site, if a specific Launch Site was selected.</a:t>
                      </a:r>
                      <a:r>
                        <a:rPr lang="en-US" dirty="0"/>
                        <a:t> </a:t>
                      </a:r>
                      <a:br>
                        <a:rPr lang="en-US" dirty="0"/>
                      </a:br>
                      <a:endParaRPr lang="fr-FR" dirty="0"/>
                    </a:p>
                  </a:txBody>
                  <a:tcPr/>
                </a:tc>
                <a:extLst>
                  <a:ext uri="{0D108BD9-81ED-4DB2-BD59-A6C34878D82A}">
                    <a16:rowId xmlns:a16="http://schemas.microsoft.com/office/drawing/2014/main" val="2606040136"/>
                  </a:ext>
                </a:extLst>
              </a:tr>
              <a:tr h="370840">
                <a:tc>
                  <a:txBody>
                    <a:bodyPr/>
                    <a:lstStyle/>
                    <a:p>
                      <a:r>
                        <a:rPr lang="en-US" sz="1800" b="0" kern="1200" dirty="0">
                          <a:solidFill>
                            <a:schemeClr val="dk1"/>
                          </a:solidFill>
                          <a:effectLst/>
                        </a:rPr>
                        <a:t>Slider of Payload Mass Range:</a:t>
                      </a:r>
                      <a:endParaRPr lang="en-US" sz="1800" b="0" i="0" kern="1200" dirty="0">
                        <a:solidFill>
                          <a:schemeClr val="dk1"/>
                        </a:solidFill>
                        <a:effectLst/>
                        <a:latin typeface="+mn-lt"/>
                        <a:ea typeface="+mn-ea"/>
                        <a:cs typeface="+mn-cs"/>
                      </a:endParaRPr>
                    </a:p>
                  </a:txBody>
                  <a:tcPr/>
                </a:tc>
                <a:tc>
                  <a:txBody>
                    <a:bodyPr/>
                    <a:lstStyle/>
                    <a:p>
                      <a:r>
                        <a:rPr lang="en-US" sz="1800" b="0" kern="1200" dirty="0">
                          <a:solidFill>
                            <a:schemeClr val="dk1"/>
                          </a:solidFill>
                          <a:effectLst/>
                        </a:rPr>
                        <a:t>Added a slider to select Payload range.</a:t>
                      </a:r>
                      <a:r>
                        <a:rPr lang="en-US" dirty="0"/>
                        <a:t> </a:t>
                      </a:r>
                      <a:endParaRPr lang="fr-FR" dirty="0"/>
                    </a:p>
                  </a:txBody>
                  <a:tcPr/>
                </a:tc>
                <a:extLst>
                  <a:ext uri="{0D108BD9-81ED-4DB2-BD59-A6C34878D82A}">
                    <a16:rowId xmlns:a16="http://schemas.microsoft.com/office/drawing/2014/main" val="1106487177"/>
                  </a:ext>
                </a:extLst>
              </a:tr>
              <a:tr h="370840">
                <a:tc>
                  <a:txBody>
                    <a:bodyPr/>
                    <a:lstStyle/>
                    <a:p>
                      <a:r>
                        <a:rPr lang="en-US" sz="1800" b="0" kern="1200" dirty="0">
                          <a:solidFill>
                            <a:schemeClr val="dk1"/>
                          </a:solidFill>
                          <a:effectLst/>
                        </a:rPr>
                        <a:t>Scatter Chart of Payload Mass vs. Success Rate for the different Booster Versions</a:t>
                      </a:r>
                      <a:endParaRPr lang="fr-FR" dirty="0"/>
                    </a:p>
                  </a:txBody>
                  <a:tcPr/>
                </a:tc>
                <a:tc>
                  <a:txBody>
                    <a:bodyPr/>
                    <a:lstStyle/>
                    <a:p>
                      <a:r>
                        <a:rPr lang="en-US" dirty="0"/>
                        <a:t>Added a scatter chart to show the correlation between Payload and Launch Success.</a:t>
                      </a:r>
                      <a:endParaRPr lang="fr-FR" dirty="0"/>
                    </a:p>
                  </a:txBody>
                  <a:tcPr/>
                </a:tc>
                <a:extLst>
                  <a:ext uri="{0D108BD9-81ED-4DB2-BD59-A6C34878D82A}">
                    <a16:rowId xmlns:a16="http://schemas.microsoft.com/office/drawing/2014/main" val="3866435462"/>
                  </a:ext>
                </a:extLst>
              </a:tr>
            </a:tbl>
          </a:graphicData>
        </a:graphic>
      </p:graphicFrame>
      <p:sp>
        <p:nvSpPr>
          <p:cNvPr id="5" name="TextBox 4">
            <a:extLst>
              <a:ext uri="{FF2B5EF4-FFF2-40B4-BE49-F238E27FC236}">
                <a16:creationId xmlns:a16="http://schemas.microsoft.com/office/drawing/2014/main" id="{A2C6D394-A4CC-443A-B92F-ACA82ACB7066}"/>
              </a:ext>
            </a:extLst>
          </p:cNvPr>
          <p:cNvSpPr txBox="1"/>
          <p:nvPr/>
        </p:nvSpPr>
        <p:spPr>
          <a:xfrm>
            <a:off x="1630680" y="1566313"/>
            <a:ext cx="3916457" cy="369332"/>
          </a:xfrm>
          <a:prstGeom prst="rect">
            <a:avLst/>
          </a:prstGeom>
          <a:noFill/>
        </p:spPr>
        <p:txBody>
          <a:bodyPr wrap="none" rtlCol="0">
            <a:spAutoFit/>
          </a:bodyPr>
          <a:lstStyle/>
          <a:p>
            <a:r>
              <a:rPr lang="fr-FR" b="1" dirty="0" err="1"/>
              <a:t>Elements</a:t>
            </a:r>
            <a:r>
              <a:rPr lang="fr-FR" b="1" dirty="0"/>
              <a:t> </a:t>
            </a:r>
            <a:r>
              <a:rPr lang="fr-FR" b="1" dirty="0" err="1"/>
              <a:t>used</a:t>
            </a:r>
            <a:r>
              <a:rPr lang="fr-FR" b="1" dirty="0"/>
              <a:t> in the Dashboard :</a:t>
            </a:r>
          </a:p>
        </p:txBody>
      </p:sp>
      <p:sp>
        <p:nvSpPr>
          <p:cNvPr id="6" name="TextBox 5">
            <a:extLst>
              <a:ext uri="{FF2B5EF4-FFF2-40B4-BE49-F238E27FC236}">
                <a16:creationId xmlns:a16="http://schemas.microsoft.com/office/drawing/2014/main" id="{7E289900-D526-4CDF-B4BA-B51B9938BC10}"/>
              </a:ext>
            </a:extLst>
          </p:cNvPr>
          <p:cNvSpPr txBox="1"/>
          <p:nvPr/>
        </p:nvSpPr>
        <p:spPr>
          <a:xfrm>
            <a:off x="10072884" y="6376612"/>
            <a:ext cx="2047355" cy="369332"/>
          </a:xfrm>
          <a:prstGeom prst="rect">
            <a:avLst/>
          </a:prstGeom>
          <a:noFill/>
        </p:spPr>
        <p:txBody>
          <a:bodyPr wrap="none" rtlCol="0">
            <a:spAutoFit/>
          </a:bodyPr>
          <a:lstStyle/>
          <a:p>
            <a:r>
              <a:rPr lang="fr-FR" dirty="0">
                <a:hlinkClick r:id="rId2"/>
              </a:rPr>
              <a:t>Link to Dash app</a:t>
            </a:r>
            <a:endParaRPr lang="fr-FR" dirty="0"/>
          </a:p>
        </p:txBody>
      </p:sp>
    </p:spTree>
    <p:extLst>
      <p:ext uri="{BB962C8B-B14F-4D97-AF65-F5344CB8AC3E}">
        <p14:creationId xmlns:p14="http://schemas.microsoft.com/office/powerpoint/2010/main" val="1092613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EF2D9-8B6D-4AE9-8822-3836405804DC}"/>
              </a:ext>
            </a:extLst>
          </p:cNvPr>
          <p:cNvSpPr>
            <a:spLocks noGrp="1"/>
          </p:cNvSpPr>
          <p:nvPr>
            <p:ph type="title"/>
          </p:nvPr>
        </p:nvSpPr>
        <p:spPr>
          <a:xfrm>
            <a:off x="167640" y="114866"/>
            <a:ext cx="9016721" cy="726293"/>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b="1" dirty="0" err="1">
                <a:solidFill>
                  <a:schemeClr val="accent3"/>
                </a:solidFill>
                <a:latin typeface="+mn-lt"/>
                <a:ea typeface="+mn-ea"/>
                <a:cs typeface="+mn-cs"/>
              </a:rPr>
              <a:t>Predictive</a:t>
            </a:r>
            <a:r>
              <a:rPr lang="fr-FR" b="1" dirty="0">
                <a:solidFill>
                  <a:schemeClr val="accent3"/>
                </a:solidFill>
                <a:latin typeface="+mn-lt"/>
                <a:ea typeface="+mn-ea"/>
                <a:cs typeface="+mn-cs"/>
              </a:rPr>
              <a:t> </a:t>
            </a:r>
            <a:r>
              <a:rPr lang="fr-FR" b="1" dirty="0" err="1">
                <a:solidFill>
                  <a:schemeClr val="accent3"/>
                </a:solidFill>
                <a:latin typeface="+mn-lt"/>
                <a:ea typeface="+mn-ea"/>
                <a:cs typeface="+mn-cs"/>
              </a:rPr>
              <a:t>analysis</a:t>
            </a:r>
            <a:r>
              <a:rPr lang="fr-FR" b="1" dirty="0">
                <a:solidFill>
                  <a:schemeClr val="accent3"/>
                </a:solidFill>
                <a:latin typeface="+mn-lt"/>
                <a:ea typeface="+mn-ea"/>
                <a:cs typeface="+mn-cs"/>
              </a:rPr>
              <a:t> (Classification)</a:t>
            </a:r>
          </a:p>
        </p:txBody>
      </p:sp>
      <p:graphicFrame>
        <p:nvGraphicFramePr>
          <p:cNvPr id="5" name="Diagram 4">
            <a:extLst>
              <a:ext uri="{FF2B5EF4-FFF2-40B4-BE49-F238E27FC236}">
                <a16:creationId xmlns:a16="http://schemas.microsoft.com/office/drawing/2014/main" id="{0C2BABF2-BD2F-46FA-B73F-A60F688ECAA4}"/>
              </a:ext>
            </a:extLst>
          </p:cNvPr>
          <p:cNvGraphicFramePr/>
          <p:nvPr>
            <p:extLst>
              <p:ext uri="{D42A27DB-BD31-4B8C-83A1-F6EECF244321}">
                <p14:modId xmlns:p14="http://schemas.microsoft.com/office/powerpoint/2010/main" val="3540965976"/>
              </p:ext>
            </p:extLst>
          </p:nvPr>
        </p:nvGraphicFramePr>
        <p:xfrm>
          <a:off x="438945" y="1115367"/>
          <a:ext cx="10845353" cy="5263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550B1376-8107-429A-B545-785F5809BA46}"/>
              </a:ext>
            </a:extLst>
          </p:cNvPr>
          <p:cNvSpPr txBox="1"/>
          <p:nvPr/>
        </p:nvSpPr>
        <p:spPr>
          <a:xfrm>
            <a:off x="8414825" y="6373802"/>
            <a:ext cx="3230436" cy="369332"/>
          </a:xfrm>
          <a:prstGeom prst="rect">
            <a:avLst/>
          </a:prstGeom>
          <a:noFill/>
        </p:spPr>
        <p:txBody>
          <a:bodyPr wrap="none" rtlCol="0">
            <a:spAutoFit/>
          </a:bodyPr>
          <a:lstStyle/>
          <a:p>
            <a:r>
              <a:rPr lang="fr-FR" dirty="0">
                <a:hlinkClick r:id="rId7"/>
              </a:rPr>
              <a:t>Link to the </a:t>
            </a:r>
            <a:r>
              <a:rPr lang="fr-FR" dirty="0" err="1">
                <a:hlinkClick r:id="rId7"/>
              </a:rPr>
              <a:t>NoteBook</a:t>
            </a:r>
            <a:r>
              <a:rPr lang="fr-FR" dirty="0">
                <a:hlinkClick r:id="rId7"/>
              </a:rPr>
              <a:t> on GitHub</a:t>
            </a:r>
            <a:endParaRPr lang="fr-FR" dirty="0"/>
          </a:p>
        </p:txBody>
      </p:sp>
    </p:spTree>
    <p:extLst>
      <p:ext uri="{BB962C8B-B14F-4D97-AF65-F5344CB8AC3E}">
        <p14:creationId xmlns:p14="http://schemas.microsoft.com/office/powerpoint/2010/main" val="1858404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67D82-6E68-45AD-8A12-43333B7EC45F}"/>
              </a:ext>
            </a:extLst>
          </p:cNvPr>
          <p:cNvSpPr>
            <a:spLocks noGrp="1"/>
          </p:cNvSpPr>
          <p:nvPr>
            <p:ph type="title"/>
          </p:nvPr>
        </p:nvSpPr>
        <p:spPr>
          <a:xfrm>
            <a:off x="264274" y="207938"/>
            <a:ext cx="2257863" cy="803326"/>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b="1" dirty="0" err="1">
                <a:solidFill>
                  <a:schemeClr val="accent3"/>
                </a:solidFill>
                <a:latin typeface="+mn-lt"/>
                <a:ea typeface="+mn-ea"/>
                <a:cs typeface="+mn-cs"/>
              </a:rPr>
              <a:t>Results</a:t>
            </a:r>
            <a:r>
              <a:rPr lang="fr-FR" b="1" dirty="0">
                <a:solidFill>
                  <a:schemeClr val="accent3"/>
                </a:solidFill>
                <a:latin typeface="+mn-lt"/>
                <a:ea typeface="+mn-ea"/>
                <a:cs typeface="+mn-cs"/>
              </a:rPr>
              <a:t> </a:t>
            </a:r>
          </a:p>
        </p:txBody>
      </p:sp>
      <p:sp>
        <p:nvSpPr>
          <p:cNvPr id="3" name="Content Placeholder 2">
            <a:extLst>
              <a:ext uri="{FF2B5EF4-FFF2-40B4-BE49-F238E27FC236}">
                <a16:creationId xmlns:a16="http://schemas.microsoft.com/office/drawing/2014/main" id="{F38C5E0C-B717-4273-BFCC-0CC66457C954}"/>
              </a:ext>
            </a:extLst>
          </p:cNvPr>
          <p:cNvSpPr>
            <a:spLocks noGrp="1"/>
          </p:cNvSpPr>
          <p:nvPr>
            <p:ph idx="1"/>
          </p:nvPr>
        </p:nvSpPr>
        <p:spPr>
          <a:xfrm>
            <a:off x="2670855" y="2434755"/>
            <a:ext cx="6292275" cy="1685069"/>
          </a:xfrm>
        </p:spPr>
        <p:txBody>
          <a:bodyPr/>
          <a:lstStyle/>
          <a:p>
            <a:r>
              <a:rPr lang="fr-FR" dirty="0" err="1"/>
              <a:t>Explaratory</a:t>
            </a:r>
            <a:r>
              <a:rPr lang="fr-FR" dirty="0"/>
              <a:t> data </a:t>
            </a:r>
            <a:r>
              <a:rPr lang="fr-FR" dirty="0" err="1"/>
              <a:t>analysis</a:t>
            </a:r>
            <a:r>
              <a:rPr lang="fr-FR" dirty="0"/>
              <a:t> </a:t>
            </a:r>
            <a:r>
              <a:rPr lang="fr-FR" dirty="0" err="1"/>
              <a:t>results</a:t>
            </a:r>
            <a:r>
              <a:rPr lang="fr-FR" dirty="0"/>
              <a:t> </a:t>
            </a:r>
          </a:p>
          <a:p>
            <a:r>
              <a:rPr lang="fr-FR" dirty="0"/>
              <a:t>Interactive </a:t>
            </a:r>
            <a:r>
              <a:rPr lang="fr-FR" dirty="0" err="1"/>
              <a:t>analytics</a:t>
            </a:r>
            <a:r>
              <a:rPr lang="fr-FR" dirty="0"/>
              <a:t> </a:t>
            </a:r>
            <a:r>
              <a:rPr lang="fr-FR" dirty="0" err="1"/>
              <a:t>demo</a:t>
            </a:r>
            <a:r>
              <a:rPr lang="fr-FR" dirty="0"/>
              <a:t> on </a:t>
            </a:r>
            <a:r>
              <a:rPr lang="fr-FR" dirty="0" err="1"/>
              <a:t>screenshots</a:t>
            </a:r>
            <a:r>
              <a:rPr lang="fr-FR" dirty="0"/>
              <a:t> </a:t>
            </a:r>
          </a:p>
          <a:p>
            <a:r>
              <a:rPr lang="fr-FR" dirty="0" err="1"/>
              <a:t>Predictive</a:t>
            </a:r>
            <a:r>
              <a:rPr lang="fr-FR" dirty="0"/>
              <a:t> </a:t>
            </a:r>
            <a:r>
              <a:rPr lang="fr-FR" dirty="0" err="1"/>
              <a:t>analysis</a:t>
            </a:r>
            <a:r>
              <a:rPr lang="fr-FR" dirty="0"/>
              <a:t> </a:t>
            </a:r>
            <a:r>
              <a:rPr lang="fr-FR" dirty="0" err="1"/>
              <a:t>results</a:t>
            </a:r>
            <a:r>
              <a:rPr lang="fr-FR" dirty="0"/>
              <a:t> </a:t>
            </a:r>
          </a:p>
        </p:txBody>
      </p:sp>
    </p:spTree>
    <p:extLst>
      <p:ext uri="{BB962C8B-B14F-4D97-AF65-F5344CB8AC3E}">
        <p14:creationId xmlns:p14="http://schemas.microsoft.com/office/powerpoint/2010/main" val="228688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70613-6FD8-45D3-BA36-43CC9E198050}"/>
              </a:ext>
            </a:extLst>
          </p:cNvPr>
          <p:cNvSpPr>
            <a:spLocks noGrp="1"/>
          </p:cNvSpPr>
          <p:nvPr>
            <p:ph type="title"/>
          </p:nvPr>
        </p:nvSpPr>
        <p:spPr>
          <a:xfrm>
            <a:off x="3123781" y="3009582"/>
            <a:ext cx="5944437" cy="838835"/>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b="1" dirty="0">
                <a:solidFill>
                  <a:schemeClr val="accent3"/>
                </a:solidFill>
                <a:latin typeface="+mn-lt"/>
                <a:ea typeface="+mn-ea"/>
                <a:cs typeface="+mn-cs"/>
              </a:rPr>
              <a:t>EDA </a:t>
            </a:r>
            <a:r>
              <a:rPr lang="fr-FR" b="1" dirty="0" err="1">
                <a:solidFill>
                  <a:schemeClr val="accent3"/>
                </a:solidFill>
                <a:latin typeface="+mn-lt"/>
                <a:ea typeface="+mn-ea"/>
                <a:cs typeface="+mn-cs"/>
              </a:rPr>
              <a:t>with</a:t>
            </a:r>
            <a:r>
              <a:rPr lang="fr-FR" b="1" dirty="0">
                <a:solidFill>
                  <a:schemeClr val="accent3"/>
                </a:solidFill>
                <a:latin typeface="+mn-lt"/>
                <a:ea typeface="+mn-ea"/>
                <a:cs typeface="+mn-cs"/>
              </a:rPr>
              <a:t> </a:t>
            </a:r>
            <a:r>
              <a:rPr lang="fr-FR" b="1" dirty="0" err="1">
                <a:solidFill>
                  <a:schemeClr val="accent3"/>
                </a:solidFill>
                <a:latin typeface="+mn-lt"/>
                <a:ea typeface="+mn-ea"/>
                <a:cs typeface="+mn-cs"/>
              </a:rPr>
              <a:t>Visualization</a:t>
            </a:r>
            <a:endParaRPr lang="fr-FR" b="1" dirty="0">
              <a:solidFill>
                <a:schemeClr val="accent3"/>
              </a:solidFill>
              <a:latin typeface="+mn-lt"/>
              <a:ea typeface="+mn-ea"/>
              <a:cs typeface="+mn-cs"/>
            </a:endParaRPr>
          </a:p>
        </p:txBody>
      </p:sp>
    </p:spTree>
    <p:extLst>
      <p:ext uri="{BB962C8B-B14F-4D97-AF65-F5344CB8AC3E}">
        <p14:creationId xmlns:p14="http://schemas.microsoft.com/office/powerpoint/2010/main" val="587506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392AE4-801F-437B-A2D2-755878EC9753}"/>
              </a:ext>
            </a:extLst>
          </p:cNvPr>
          <p:cNvSpPr>
            <a:spLocks noGrp="1"/>
          </p:cNvSpPr>
          <p:nvPr>
            <p:ph type="title"/>
          </p:nvPr>
        </p:nvSpPr>
        <p:spPr>
          <a:xfrm>
            <a:off x="74526" y="70632"/>
            <a:ext cx="4497474" cy="482342"/>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sz="2400" b="1" dirty="0">
                <a:solidFill>
                  <a:schemeClr val="accent3"/>
                </a:solidFill>
                <a:latin typeface="+mn-lt"/>
                <a:ea typeface="+mn-ea"/>
                <a:cs typeface="+mn-cs"/>
              </a:rPr>
              <a:t>EDA </a:t>
            </a:r>
            <a:r>
              <a:rPr lang="fr-FR" sz="2400" b="1" dirty="0" err="1">
                <a:solidFill>
                  <a:schemeClr val="accent3"/>
                </a:solidFill>
                <a:latin typeface="+mn-lt"/>
                <a:ea typeface="+mn-ea"/>
                <a:cs typeface="+mn-cs"/>
              </a:rPr>
              <a:t>with</a:t>
            </a:r>
            <a:r>
              <a:rPr lang="fr-FR" sz="2400" b="1" dirty="0">
                <a:solidFill>
                  <a:schemeClr val="accent3"/>
                </a:solidFill>
                <a:latin typeface="+mn-lt"/>
                <a:ea typeface="+mn-ea"/>
                <a:cs typeface="+mn-cs"/>
              </a:rPr>
              <a:t> Data </a:t>
            </a:r>
            <a:r>
              <a:rPr lang="fr-FR" sz="2400" b="1" dirty="0" err="1">
                <a:solidFill>
                  <a:schemeClr val="accent3"/>
                </a:solidFill>
                <a:latin typeface="+mn-lt"/>
                <a:ea typeface="+mn-ea"/>
                <a:cs typeface="+mn-cs"/>
              </a:rPr>
              <a:t>Visualization</a:t>
            </a:r>
            <a:endParaRPr lang="fr-FR" sz="2400" b="1" dirty="0">
              <a:solidFill>
                <a:schemeClr val="accent3"/>
              </a:solidFill>
              <a:latin typeface="+mn-lt"/>
              <a:ea typeface="+mn-ea"/>
              <a:cs typeface="+mn-cs"/>
            </a:endParaRPr>
          </a:p>
        </p:txBody>
      </p:sp>
      <p:pic>
        <p:nvPicPr>
          <p:cNvPr id="5" name="Content Placeholder 4">
            <a:extLst>
              <a:ext uri="{FF2B5EF4-FFF2-40B4-BE49-F238E27FC236}">
                <a16:creationId xmlns:a16="http://schemas.microsoft.com/office/drawing/2014/main" id="{0F9620E9-A2EC-4419-BE91-50F21F9B66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89200"/>
            <a:ext cx="10515600" cy="2623775"/>
          </a:xfrm>
        </p:spPr>
      </p:pic>
      <p:sp>
        <p:nvSpPr>
          <p:cNvPr id="6" name="TextBox 5">
            <a:extLst>
              <a:ext uri="{FF2B5EF4-FFF2-40B4-BE49-F238E27FC236}">
                <a16:creationId xmlns:a16="http://schemas.microsoft.com/office/drawing/2014/main" id="{E30B1EE5-4189-4DD9-9DF0-2669A2FF8D15}"/>
              </a:ext>
            </a:extLst>
          </p:cNvPr>
          <p:cNvSpPr txBox="1"/>
          <p:nvPr/>
        </p:nvSpPr>
        <p:spPr>
          <a:xfrm>
            <a:off x="0" y="696911"/>
            <a:ext cx="10038303" cy="369332"/>
          </a:xfrm>
          <a:prstGeom prst="rect">
            <a:avLst/>
          </a:prstGeom>
          <a:noFill/>
        </p:spPr>
        <p:txBody>
          <a:bodyPr wrap="square" rtlCol="0">
            <a:spAutoFit/>
          </a:bodyPr>
          <a:lstStyle/>
          <a:p>
            <a:r>
              <a:rPr lang="en-US" b="1" dirty="0">
                <a:solidFill>
                  <a:schemeClr val="accent6">
                    <a:lumMod val="40000"/>
                    <a:lumOff val="60000"/>
                  </a:schemeClr>
                </a:solidFill>
              </a:rPr>
              <a:t>The relationship between  </a:t>
            </a:r>
            <a:r>
              <a:rPr lang="en-US" b="1" dirty="0" err="1">
                <a:solidFill>
                  <a:schemeClr val="accent6">
                    <a:lumMod val="40000"/>
                    <a:lumOff val="60000"/>
                  </a:schemeClr>
                </a:solidFill>
              </a:rPr>
              <a:t>FlightNumber</a:t>
            </a:r>
            <a:r>
              <a:rPr lang="en-US" b="1" dirty="0">
                <a:solidFill>
                  <a:schemeClr val="accent6">
                    <a:lumMod val="40000"/>
                    <a:lumOff val="60000"/>
                  </a:schemeClr>
                </a:solidFill>
              </a:rPr>
              <a:t> and launch site  to define the success of landing  </a:t>
            </a:r>
            <a:endParaRPr lang="fr-FR" b="1" dirty="0">
              <a:solidFill>
                <a:schemeClr val="accent6">
                  <a:lumMod val="40000"/>
                  <a:lumOff val="60000"/>
                </a:schemeClr>
              </a:solidFill>
            </a:endParaRPr>
          </a:p>
        </p:txBody>
      </p:sp>
      <p:sp>
        <p:nvSpPr>
          <p:cNvPr id="8" name="TextBox 7">
            <a:extLst>
              <a:ext uri="{FF2B5EF4-FFF2-40B4-BE49-F238E27FC236}">
                <a16:creationId xmlns:a16="http://schemas.microsoft.com/office/drawing/2014/main" id="{F8D95A6C-4CAF-44BD-B2FB-82D10C462A42}"/>
              </a:ext>
            </a:extLst>
          </p:cNvPr>
          <p:cNvSpPr txBox="1"/>
          <p:nvPr/>
        </p:nvSpPr>
        <p:spPr>
          <a:xfrm>
            <a:off x="998974" y="4156912"/>
            <a:ext cx="10515599" cy="2585323"/>
          </a:xfrm>
          <a:prstGeom prst="rect">
            <a:avLst/>
          </a:prstGeom>
          <a:noFill/>
        </p:spPr>
        <p:txBody>
          <a:bodyPr wrap="square" rtlCol="0">
            <a:spAutoFit/>
          </a:bodyPr>
          <a:lstStyle/>
          <a:p>
            <a:r>
              <a:rPr lang="en-US" b="1" u="sng" dirty="0"/>
              <a:t>Launch Site Frequency: </a:t>
            </a:r>
            <a:r>
              <a:rPr lang="en-US" dirty="0"/>
              <a:t>"CCAFS SLC 40" is the most frequently used launch site, followed by "KSC LC 39A" and "VAFB SLC 4E".</a:t>
            </a:r>
          </a:p>
          <a:p>
            <a:endParaRPr lang="en-US" dirty="0"/>
          </a:p>
          <a:p>
            <a:r>
              <a:rPr lang="en-US" b="1" u="sng" dirty="0"/>
              <a:t>Launch Success: </a:t>
            </a:r>
            <a:r>
              <a:rPr lang="en-US" dirty="0"/>
              <a:t>There seems to be a general trend where later flight numbers from "KSC LC 39A" and "VAFB SLC 4E" have a higher success rate (indicated by the blue dots). However, this trend is less clear for "CCAFS SLC 40".</a:t>
            </a:r>
          </a:p>
          <a:p>
            <a:endParaRPr lang="en-US" dirty="0"/>
          </a:p>
          <a:p>
            <a:r>
              <a:rPr lang="en-US" b="1" u="sng" dirty="0"/>
              <a:t>Launch Site Variation: </a:t>
            </a:r>
            <a:r>
              <a:rPr lang="en-US" dirty="0"/>
              <a:t>The spread of data points for "CCAFS SLC 40" suggests more variation in launch outcomes compared to the other two sites.</a:t>
            </a:r>
            <a:endParaRPr lang="fr-FR" dirty="0"/>
          </a:p>
        </p:txBody>
      </p:sp>
    </p:spTree>
    <p:extLst>
      <p:ext uri="{BB962C8B-B14F-4D97-AF65-F5344CB8AC3E}">
        <p14:creationId xmlns:p14="http://schemas.microsoft.com/office/powerpoint/2010/main" val="2339783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2812251-A83E-4AF9-A75D-129CA8B516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05" y="1376310"/>
            <a:ext cx="11294348" cy="2598069"/>
          </a:xfrm>
          <a:prstGeom prst="rect">
            <a:avLst/>
          </a:prstGeom>
        </p:spPr>
      </p:pic>
      <p:sp>
        <p:nvSpPr>
          <p:cNvPr id="11" name="TextBox 10">
            <a:extLst>
              <a:ext uri="{FF2B5EF4-FFF2-40B4-BE49-F238E27FC236}">
                <a16:creationId xmlns:a16="http://schemas.microsoft.com/office/drawing/2014/main" id="{C3562C96-57F8-43FB-AB5B-E207A1C5A5D8}"/>
              </a:ext>
            </a:extLst>
          </p:cNvPr>
          <p:cNvSpPr txBox="1"/>
          <p:nvPr/>
        </p:nvSpPr>
        <p:spPr>
          <a:xfrm>
            <a:off x="271305" y="4321947"/>
            <a:ext cx="11294348" cy="1754326"/>
          </a:xfrm>
          <a:prstGeom prst="rect">
            <a:avLst/>
          </a:prstGeom>
          <a:noFill/>
        </p:spPr>
        <p:txBody>
          <a:bodyPr wrap="square" rtlCol="0">
            <a:spAutoFit/>
          </a:bodyPr>
          <a:lstStyle/>
          <a:p>
            <a:pPr algn="just"/>
            <a:r>
              <a:rPr lang="en-US" dirty="0"/>
              <a:t>	By overlaying the launch outcome on the plot of </a:t>
            </a:r>
            <a:r>
              <a:rPr lang="en-US" dirty="0" err="1"/>
              <a:t>FlightNumber</a:t>
            </a:r>
            <a:r>
              <a:rPr lang="en-US" dirty="0"/>
              <a:t> vs. </a:t>
            </a:r>
            <a:r>
              <a:rPr lang="en-US" dirty="0" err="1"/>
              <a:t>PayloadMass</a:t>
            </a:r>
            <a:r>
              <a:rPr lang="en-US" dirty="0"/>
              <a:t>, a pattern emerges. As the </a:t>
            </a:r>
            <a:r>
              <a:rPr lang="en-US" dirty="0" err="1"/>
              <a:t>FlightNumber</a:t>
            </a:r>
            <a:r>
              <a:rPr lang="en-US" dirty="0"/>
              <a:t> increases, the likelihood of the first stage landing successfully also increases. Conversely, as the </a:t>
            </a:r>
            <a:r>
              <a:rPr lang="en-US" dirty="0" err="1"/>
              <a:t>PayloadMass</a:t>
            </a:r>
            <a:r>
              <a:rPr lang="en-US" dirty="0"/>
              <a:t> increases, the likelihood of the first stage returning successfully decreases.</a:t>
            </a:r>
          </a:p>
          <a:p>
            <a:pPr algn="just"/>
            <a:r>
              <a:rPr lang="en-US" dirty="0"/>
              <a:t>	This suggests that both the number of launch attempts and the mass of the payload play significant roles in determining the success of the first stage's return.</a:t>
            </a:r>
            <a:endParaRPr lang="fr-FR" dirty="0"/>
          </a:p>
        </p:txBody>
      </p:sp>
      <p:sp>
        <p:nvSpPr>
          <p:cNvPr id="13" name="TextBox 12">
            <a:extLst>
              <a:ext uri="{FF2B5EF4-FFF2-40B4-BE49-F238E27FC236}">
                <a16:creationId xmlns:a16="http://schemas.microsoft.com/office/drawing/2014/main" id="{6F6C8C96-A637-492B-A878-E85D436F2663}"/>
              </a:ext>
            </a:extLst>
          </p:cNvPr>
          <p:cNvSpPr txBox="1"/>
          <p:nvPr/>
        </p:nvSpPr>
        <p:spPr>
          <a:xfrm>
            <a:off x="271305" y="844076"/>
            <a:ext cx="10576934" cy="369332"/>
          </a:xfrm>
          <a:prstGeom prst="rect">
            <a:avLst/>
          </a:prstGeom>
          <a:noFill/>
        </p:spPr>
        <p:txBody>
          <a:bodyPr wrap="none" rtlCol="0">
            <a:spAutoFit/>
          </a:bodyPr>
          <a:lstStyle/>
          <a:p>
            <a:r>
              <a:rPr lang="en-US" b="1" dirty="0">
                <a:solidFill>
                  <a:schemeClr val="accent6">
                    <a:lumMod val="40000"/>
                    <a:lumOff val="60000"/>
                  </a:schemeClr>
                </a:solidFill>
              </a:rPr>
              <a:t>The relationship between  </a:t>
            </a:r>
            <a:r>
              <a:rPr lang="en-US" b="1" dirty="0" err="1">
                <a:solidFill>
                  <a:schemeClr val="accent6">
                    <a:lumMod val="40000"/>
                    <a:lumOff val="60000"/>
                  </a:schemeClr>
                </a:solidFill>
              </a:rPr>
              <a:t>FlightNumber</a:t>
            </a:r>
            <a:r>
              <a:rPr lang="en-US" b="1" dirty="0">
                <a:solidFill>
                  <a:schemeClr val="accent6">
                    <a:lumMod val="40000"/>
                    <a:lumOff val="60000"/>
                  </a:schemeClr>
                </a:solidFill>
              </a:rPr>
              <a:t> and </a:t>
            </a:r>
            <a:r>
              <a:rPr lang="en-US" b="1" dirty="0" err="1">
                <a:solidFill>
                  <a:schemeClr val="accent6">
                    <a:lumMod val="40000"/>
                    <a:lumOff val="60000"/>
                  </a:schemeClr>
                </a:solidFill>
              </a:rPr>
              <a:t>PayloadMass</a:t>
            </a:r>
            <a:r>
              <a:rPr lang="en-US" b="1" dirty="0">
                <a:solidFill>
                  <a:schemeClr val="accent6">
                    <a:lumMod val="40000"/>
                    <a:lumOff val="60000"/>
                  </a:schemeClr>
                </a:solidFill>
              </a:rPr>
              <a:t> to define the success of </a:t>
            </a:r>
            <a:r>
              <a:rPr lang="en-US" b="1" dirty="0" err="1">
                <a:solidFill>
                  <a:schemeClr val="accent6">
                    <a:lumMod val="40000"/>
                    <a:lumOff val="60000"/>
                  </a:schemeClr>
                </a:solidFill>
              </a:rPr>
              <a:t>launding</a:t>
            </a:r>
            <a:r>
              <a:rPr lang="en-US" b="1" dirty="0">
                <a:solidFill>
                  <a:schemeClr val="accent6">
                    <a:lumMod val="40000"/>
                    <a:lumOff val="60000"/>
                  </a:schemeClr>
                </a:solidFill>
              </a:rPr>
              <a:t>  </a:t>
            </a:r>
            <a:endParaRPr lang="fr-FR" b="1" dirty="0">
              <a:solidFill>
                <a:schemeClr val="accent6">
                  <a:lumMod val="40000"/>
                  <a:lumOff val="60000"/>
                </a:schemeClr>
              </a:solidFill>
            </a:endParaRPr>
          </a:p>
        </p:txBody>
      </p:sp>
      <p:sp>
        <p:nvSpPr>
          <p:cNvPr id="8" name="Title 1">
            <a:extLst>
              <a:ext uri="{FF2B5EF4-FFF2-40B4-BE49-F238E27FC236}">
                <a16:creationId xmlns:a16="http://schemas.microsoft.com/office/drawing/2014/main" id="{8589FF39-9479-4D7F-9CF4-4D35F5F95CCD}"/>
              </a:ext>
            </a:extLst>
          </p:cNvPr>
          <p:cNvSpPr>
            <a:spLocks noGrp="1"/>
          </p:cNvSpPr>
          <p:nvPr>
            <p:ph type="title"/>
          </p:nvPr>
        </p:nvSpPr>
        <p:spPr>
          <a:xfrm>
            <a:off x="74526" y="70632"/>
            <a:ext cx="4497474" cy="482342"/>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sz="2400" b="1" dirty="0">
                <a:solidFill>
                  <a:schemeClr val="accent3"/>
                </a:solidFill>
                <a:latin typeface="+mn-lt"/>
                <a:ea typeface="+mn-ea"/>
                <a:cs typeface="+mn-cs"/>
              </a:rPr>
              <a:t>EDA </a:t>
            </a:r>
            <a:r>
              <a:rPr lang="fr-FR" sz="2400" b="1" dirty="0" err="1">
                <a:solidFill>
                  <a:schemeClr val="accent3"/>
                </a:solidFill>
                <a:latin typeface="+mn-lt"/>
                <a:ea typeface="+mn-ea"/>
                <a:cs typeface="+mn-cs"/>
              </a:rPr>
              <a:t>with</a:t>
            </a:r>
            <a:r>
              <a:rPr lang="fr-FR" sz="2400" b="1" dirty="0">
                <a:solidFill>
                  <a:schemeClr val="accent3"/>
                </a:solidFill>
                <a:latin typeface="+mn-lt"/>
                <a:ea typeface="+mn-ea"/>
                <a:cs typeface="+mn-cs"/>
              </a:rPr>
              <a:t> Data </a:t>
            </a:r>
            <a:r>
              <a:rPr lang="fr-FR" sz="2400" b="1" dirty="0" err="1">
                <a:solidFill>
                  <a:schemeClr val="accent3"/>
                </a:solidFill>
                <a:latin typeface="+mn-lt"/>
                <a:ea typeface="+mn-ea"/>
                <a:cs typeface="+mn-cs"/>
              </a:rPr>
              <a:t>Visualization</a:t>
            </a:r>
            <a:endParaRPr lang="fr-FR" sz="2400" b="1" dirty="0">
              <a:solidFill>
                <a:schemeClr val="accent3"/>
              </a:solidFill>
              <a:latin typeface="+mn-lt"/>
              <a:ea typeface="+mn-ea"/>
              <a:cs typeface="+mn-cs"/>
            </a:endParaRPr>
          </a:p>
        </p:txBody>
      </p:sp>
    </p:spTree>
    <p:extLst>
      <p:ext uri="{BB962C8B-B14F-4D97-AF65-F5344CB8AC3E}">
        <p14:creationId xmlns:p14="http://schemas.microsoft.com/office/powerpoint/2010/main" val="3406570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7AAB02-6CF7-7056-0AAE-98DECCC74423}"/>
              </a:ext>
            </a:extLst>
          </p:cNvPr>
          <p:cNvSpPr>
            <a:spLocks noGrp="1"/>
          </p:cNvSpPr>
          <p:nvPr>
            <p:ph type="title"/>
          </p:nvPr>
        </p:nvSpPr>
        <p:spPr>
          <a:xfrm>
            <a:off x="3006832" y="227696"/>
            <a:ext cx="5925234" cy="903994"/>
          </a:xfrm>
          <a:noFill/>
          <a:ln>
            <a:noFill/>
          </a:ln>
        </p:spPr>
        <p:style>
          <a:lnRef idx="2">
            <a:schemeClr val="accent2"/>
          </a:lnRef>
          <a:fillRef idx="1">
            <a:schemeClr val="lt1"/>
          </a:fillRef>
          <a:effectRef idx="0">
            <a:schemeClr val="accent2"/>
          </a:effectRef>
          <a:fontRef idx="minor">
            <a:schemeClr val="dk1"/>
          </a:fontRef>
        </p:style>
        <p:txBody>
          <a:bodyPr>
            <a:normAutofit/>
          </a:bodyPr>
          <a:lstStyle/>
          <a:p>
            <a:pPr algn="ctr"/>
            <a:r>
              <a:rPr lang="fr-FR" b="1" dirty="0">
                <a:solidFill>
                  <a:schemeClr val="tx1">
                    <a:lumMod val="95000"/>
                  </a:schemeClr>
                </a:solidFill>
                <a:latin typeface="Aptos"/>
                <a:cs typeface="Arial"/>
              </a:rPr>
              <a:t>OUTLINE</a:t>
            </a:r>
          </a:p>
        </p:txBody>
      </p:sp>
      <p:sp>
        <p:nvSpPr>
          <p:cNvPr id="3" name="Espace réservé du contenu 2">
            <a:extLst>
              <a:ext uri="{FF2B5EF4-FFF2-40B4-BE49-F238E27FC236}">
                <a16:creationId xmlns:a16="http://schemas.microsoft.com/office/drawing/2014/main" id="{E56BE7A8-4485-6FD9-9F66-6215802B8972}"/>
              </a:ext>
            </a:extLst>
          </p:cNvPr>
          <p:cNvSpPr>
            <a:spLocks noGrp="1"/>
          </p:cNvSpPr>
          <p:nvPr>
            <p:ph idx="1"/>
          </p:nvPr>
        </p:nvSpPr>
        <p:spPr>
          <a:xfrm>
            <a:off x="3114657" y="1623177"/>
            <a:ext cx="5709584" cy="3997828"/>
          </a:xfrm>
        </p:spPr>
        <p:txBody>
          <a:bodyPr/>
          <a:lstStyle/>
          <a:p>
            <a:pPr marL="520700" indent="-514350">
              <a:buAutoNum type="arabicPeriod"/>
            </a:pPr>
            <a:r>
              <a:rPr lang="fr-FR" sz="2800" b="1" dirty="0">
                <a:solidFill>
                  <a:schemeClr val="tx1">
                    <a:lumMod val="95000"/>
                  </a:schemeClr>
                </a:solidFill>
                <a:latin typeface="Abadi"/>
              </a:rPr>
              <a:t>EXECUTIVE SUMMARY</a:t>
            </a:r>
            <a:endParaRPr lang="fr-FR" sz="2800" b="1" dirty="0">
              <a:solidFill>
                <a:schemeClr val="tx1">
                  <a:lumMod val="95000"/>
                </a:schemeClr>
              </a:solidFill>
              <a:cs typeface="Arial" panose="020B0604020202020204"/>
            </a:endParaRPr>
          </a:p>
          <a:p>
            <a:pPr marL="344170" indent="-337820">
              <a:buAutoNum type="arabicPeriod"/>
            </a:pPr>
            <a:r>
              <a:rPr lang="fr-FR" sz="2800" b="1" dirty="0">
                <a:solidFill>
                  <a:schemeClr val="tx1">
                    <a:lumMod val="95000"/>
                  </a:schemeClr>
                </a:solidFill>
                <a:latin typeface="Abadi"/>
              </a:rPr>
              <a:t> INTRODUCTION</a:t>
            </a:r>
            <a:endParaRPr lang="fr-FR" sz="2800" b="1" dirty="0">
              <a:solidFill>
                <a:schemeClr val="tx1">
                  <a:lumMod val="95000"/>
                </a:schemeClr>
              </a:solidFill>
              <a:cs typeface="Arial" panose="020B0604020202020204"/>
            </a:endParaRPr>
          </a:p>
          <a:p>
            <a:pPr marL="344170" indent="-337820">
              <a:buAutoNum type="arabicPeriod"/>
            </a:pPr>
            <a:r>
              <a:rPr lang="fr-FR" sz="2800" b="1" dirty="0">
                <a:solidFill>
                  <a:schemeClr val="tx1">
                    <a:lumMod val="95000"/>
                  </a:schemeClr>
                </a:solidFill>
                <a:latin typeface="Abadi"/>
              </a:rPr>
              <a:t> METHODOLOGY</a:t>
            </a:r>
            <a:endParaRPr lang="fr-FR" sz="2800" b="1" dirty="0">
              <a:solidFill>
                <a:schemeClr val="tx1">
                  <a:lumMod val="95000"/>
                </a:schemeClr>
              </a:solidFill>
              <a:latin typeface="Arial" panose="020B0604020202020204"/>
              <a:cs typeface="Arial"/>
            </a:endParaRPr>
          </a:p>
          <a:p>
            <a:pPr marL="344170" indent="-337820">
              <a:buAutoNum type="arabicPeriod"/>
            </a:pPr>
            <a:r>
              <a:rPr lang="fr-FR" sz="2800" b="1" dirty="0">
                <a:solidFill>
                  <a:schemeClr val="tx1">
                    <a:lumMod val="95000"/>
                  </a:schemeClr>
                </a:solidFill>
                <a:latin typeface="Abadi"/>
              </a:rPr>
              <a:t> RESULTS</a:t>
            </a:r>
            <a:endParaRPr lang="fr-FR" sz="2800" b="1" dirty="0">
              <a:solidFill>
                <a:schemeClr val="tx1">
                  <a:lumMod val="95000"/>
                </a:schemeClr>
              </a:solidFill>
              <a:cs typeface="Arial"/>
            </a:endParaRPr>
          </a:p>
          <a:p>
            <a:pPr marL="344170" indent="-337820">
              <a:buAutoNum type="arabicPeriod"/>
            </a:pPr>
            <a:r>
              <a:rPr lang="fr-FR" sz="2800" b="1" dirty="0">
                <a:solidFill>
                  <a:schemeClr val="tx1">
                    <a:lumMod val="95000"/>
                  </a:schemeClr>
                </a:solidFill>
                <a:latin typeface="Abadi"/>
              </a:rPr>
              <a:t> CONCLUSION</a:t>
            </a:r>
            <a:endParaRPr lang="fr-FR" sz="2800" b="1" dirty="0">
              <a:solidFill>
                <a:schemeClr val="tx1">
                  <a:lumMod val="95000"/>
                </a:schemeClr>
              </a:solidFill>
              <a:cs typeface="Arial"/>
            </a:endParaRPr>
          </a:p>
          <a:p>
            <a:pPr marL="344170" indent="-337820">
              <a:buAutoNum type="arabicPeriod"/>
            </a:pPr>
            <a:r>
              <a:rPr lang="fr-FR" sz="2800" b="1" dirty="0">
                <a:solidFill>
                  <a:schemeClr val="tx1">
                    <a:lumMod val="95000"/>
                  </a:schemeClr>
                </a:solidFill>
                <a:latin typeface="Abadi"/>
              </a:rPr>
              <a:t> APPENDIX</a:t>
            </a:r>
            <a:endParaRPr lang="fr-FR" sz="2800" b="1" dirty="0">
              <a:solidFill>
                <a:schemeClr val="tx1">
                  <a:lumMod val="95000"/>
                </a:schemeClr>
              </a:solidFill>
              <a:cs typeface="Arial" panose="020B0604020202020204"/>
            </a:endParaRPr>
          </a:p>
        </p:txBody>
      </p:sp>
      <p:cxnSp>
        <p:nvCxnSpPr>
          <p:cNvPr id="4" name="Connecteur droit avec flèche 3">
            <a:extLst>
              <a:ext uri="{FF2B5EF4-FFF2-40B4-BE49-F238E27FC236}">
                <a16:creationId xmlns:a16="http://schemas.microsoft.com/office/drawing/2014/main" id="{0092669D-E76C-C2C2-8827-FF27637A3173}"/>
              </a:ext>
            </a:extLst>
          </p:cNvPr>
          <p:cNvCxnSpPr/>
          <p:nvPr/>
        </p:nvCxnSpPr>
        <p:spPr>
          <a:xfrm>
            <a:off x="3708816" y="924187"/>
            <a:ext cx="4774367" cy="2499"/>
          </a:xfrm>
          <a:prstGeom prst="straightConnector1">
            <a:avLst/>
          </a:prstGeom>
          <a:ln w="57150"/>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160805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26EE8BD-03A6-4D47-B9BD-4CFFF23663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8506" y="1556680"/>
            <a:ext cx="5978518" cy="4351338"/>
          </a:xfrm>
        </p:spPr>
      </p:pic>
      <p:sp>
        <p:nvSpPr>
          <p:cNvPr id="10" name="TextBox 9">
            <a:extLst>
              <a:ext uri="{FF2B5EF4-FFF2-40B4-BE49-F238E27FC236}">
                <a16:creationId xmlns:a16="http://schemas.microsoft.com/office/drawing/2014/main" id="{C2B2B7DD-44CD-43E9-97F2-0F830611FA28}"/>
              </a:ext>
            </a:extLst>
          </p:cNvPr>
          <p:cNvSpPr txBox="1"/>
          <p:nvPr/>
        </p:nvSpPr>
        <p:spPr>
          <a:xfrm>
            <a:off x="74526" y="552974"/>
            <a:ext cx="6094324" cy="369332"/>
          </a:xfrm>
          <a:prstGeom prst="rect">
            <a:avLst/>
          </a:prstGeom>
        </p:spPr>
        <p:txBody>
          <a:bodyPr wrap="square">
            <a:spAutoFit/>
          </a:bodyPr>
          <a:lstStyle/>
          <a:p>
            <a:r>
              <a:rPr lang="en-US" b="1" dirty="0">
                <a:solidFill>
                  <a:schemeClr val="accent6">
                    <a:lumMod val="40000"/>
                    <a:lumOff val="60000"/>
                  </a:schemeClr>
                </a:solidFill>
              </a:rPr>
              <a:t>The relationship between Payload and Launch Site</a:t>
            </a:r>
            <a:endParaRPr lang="fr-FR" b="1" dirty="0">
              <a:solidFill>
                <a:schemeClr val="accent6">
                  <a:lumMod val="40000"/>
                  <a:lumOff val="60000"/>
                </a:schemeClr>
              </a:solidFill>
            </a:endParaRPr>
          </a:p>
        </p:txBody>
      </p:sp>
      <p:sp>
        <p:nvSpPr>
          <p:cNvPr id="14" name="TextBox 13">
            <a:extLst>
              <a:ext uri="{FF2B5EF4-FFF2-40B4-BE49-F238E27FC236}">
                <a16:creationId xmlns:a16="http://schemas.microsoft.com/office/drawing/2014/main" id="{1AFE02D0-0BF7-4122-B47D-E143038D7F1A}"/>
              </a:ext>
            </a:extLst>
          </p:cNvPr>
          <p:cNvSpPr txBox="1"/>
          <p:nvPr/>
        </p:nvSpPr>
        <p:spPr>
          <a:xfrm>
            <a:off x="160773" y="1556680"/>
            <a:ext cx="5282922" cy="1477328"/>
          </a:xfrm>
          <a:prstGeom prst="rect">
            <a:avLst/>
          </a:prstGeom>
          <a:noFill/>
        </p:spPr>
        <p:txBody>
          <a:bodyPr wrap="square">
            <a:spAutoFit/>
          </a:bodyPr>
          <a:lstStyle/>
          <a:p>
            <a:pPr algn="just"/>
            <a:r>
              <a:rPr lang="en-US" dirty="0"/>
              <a:t>	Observing Payload Vs. Launch Site scatter point chart shows that in the </a:t>
            </a:r>
            <a:r>
              <a:rPr lang="en-US" b="1" dirty="0"/>
              <a:t>VAFB-SLC 4E</a:t>
            </a:r>
            <a:r>
              <a:rPr lang="en-US" dirty="0"/>
              <a:t>  Launch-site, there are no  rockets launched for heavy payload Mass (greater than 10000).</a:t>
            </a:r>
            <a:endParaRPr lang="fr-FR" dirty="0"/>
          </a:p>
        </p:txBody>
      </p:sp>
      <p:sp>
        <p:nvSpPr>
          <p:cNvPr id="17" name="Title 1">
            <a:extLst>
              <a:ext uri="{FF2B5EF4-FFF2-40B4-BE49-F238E27FC236}">
                <a16:creationId xmlns:a16="http://schemas.microsoft.com/office/drawing/2014/main" id="{36C1345A-EBFE-4DC1-932E-0825CDF52462}"/>
              </a:ext>
            </a:extLst>
          </p:cNvPr>
          <p:cNvSpPr>
            <a:spLocks noGrp="1"/>
          </p:cNvSpPr>
          <p:nvPr>
            <p:ph type="title"/>
          </p:nvPr>
        </p:nvSpPr>
        <p:spPr>
          <a:xfrm>
            <a:off x="74526" y="70632"/>
            <a:ext cx="4497474" cy="482342"/>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sz="2400" b="1" dirty="0">
                <a:solidFill>
                  <a:schemeClr val="accent3"/>
                </a:solidFill>
                <a:latin typeface="+mn-lt"/>
                <a:ea typeface="+mn-ea"/>
                <a:cs typeface="+mn-cs"/>
              </a:rPr>
              <a:t>EDA </a:t>
            </a:r>
            <a:r>
              <a:rPr lang="fr-FR" sz="2400" b="1" dirty="0" err="1">
                <a:solidFill>
                  <a:schemeClr val="accent3"/>
                </a:solidFill>
                <a:latin typeface="+mn-lt"/>
                <a:ea typeface="+mn-ea"/>
                <a:cs typeface="+mn-cs"/>
              </a:rPr>
              <a:t>with</a:t>
            </a:r>
            <a:r>
              <a:rPr lang="fr-FR" sz="2400" b="1" dirty="0">
                <a:solidFill>
                  <a:schemeClr val="accent3"/>
                </a:solidFill>
                <a:latin typeface="+mn-lt"/>
                <a:ea typeface="+mn-ea"/>
                <a:cs typeface="+mn-cs"/>
              </a:rPr>
              <a:t> Data </a:t>
            </a:r>
            <a:r>
              <a:rPr lang="fr-FR" sz="2400" b="1" dirty="0" err="1">
                <a:solidFill>
                  <a:schemeClr val="accent3"/>
                </a:solidFill>
                <a:latin typeface="+mn-lt"/>
                <a:ea typeface="+mn-ea"/>
                <a:cs typeface="+mn-cs"/>
              </a:rPr>
              <a:t>Visualization</a:t>
            </a:r>
            <a:endParaRPr lang="fr-FR" sz="2400" b="1" dirty="0">
              <a:solidFill>
                <a:schemeClr val="accent3"/>
              </a:solidFill>
              <a:latin typeface="+mn-lt"/>
              <a:ea typeface="+mn-ea"/>
              <a:cs typeface="+mn-cs"/>
            </a:endParaRPr>
          </a:p>
        </p:txBody>
      </p:sp>
    </p:spTree>
    <p:extLst>
      <p:ext uri="{BB962C8B-B14F-4D97-AF65-F5344CB8AC3E}">
        <p14:creationId xmlns:p14="http://schemas.microsoft.com/office/powerpoint/2010/main" val="3935078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140B6FA-C009-42CA-AB63-6FD869EB47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7229" y="1644031"/>
            <a:ext cx="5221234" cy="4160528"/>
          </a:xfrm>
        </p:spPr>
      </p:pic>
      <p:sp>
        <p:nvSpPr>
          <p:cNvPr id="9" name="TextBox 8">
            <a:extLst>
              <a:ext uri="{FF2B5EF4-FFF2-40B4-BE49-F238E27FC236}">
                <a16:creationId xmlns:a16="http://schemas.microsoft.com/office/drawing/2014/main" id="{20CBF116-EBB5-4489-90A7-095FDD2A9762}"/>
              </a:ext>
            </a:extLst>
          </p:cNvPr>
          <p:cNvSpPr txBox="1"/>
          <p:nvPr/>
        </p:nvSpPr>
        <p:spPr>
          <a:xfrm>
            <a:off x="0" y="684109"/>
            <a:ext cx="8206991" cy="369332"/>
          </a:xfrm>
          <a:prstGeom prst="rect">
            <a:avLst/>
          </a:prstGeom>
        </p:spPr>
        <p:txBody>
          <a:bodyPr wrap="square">
            <a:spAutoFit/>
          </a:bodyPr>
          <a:lstStyle/>
          <a:p>
            <a:r>
              <a:rPr lang="en-US" b="1" dirty="0">
                <a:solidFill>
                  <a:schemeClr val="accent6">
                    <a:lumMod val="40000"/>
                    <a:lumOff val="60000"/>
                  </a:schemeClr>
                </a:solidFill>
              </a:rPr>
              <a:t>Visualize the relationship between success rate of each orbit type</a:t>
            </a:r>
            <a:endParaRPr lang="fr-FR" b="1" dirty="0">
              <a:solidFill>
                <a:schemeClr val="accent6">
                  <a:lumMod val="40000"/>
                  <a:lumOff val="60000"/>
                </a:schemeClr>
              </a:solidFill>
            </a:endParaRPr>
          </a:p>
        </p:txBody>
      </p:sp>
      <p:sp>
        <p:nvSpPr>
          <p:cNvPr id="11" name="TextBox 10">
            <a:extLst>
              <a:ext uri="{FF2B5EF4-FFF2-40B4-BE49-F238E27FC236}">
                <a16:creationId xmlns:a16="http://schemas.microsoft.com/office/drawing/2014/main" id="{ED38BB6B-C7DF-4B50-97CC-0CE580AEFC70}"/>
              </a:ext>
            </a:extLst>
          </p:cNvPr>
          <p:cNvSpPr txBox="1"/>
          <p:nvPr/>
        </p:nvSpPr>
        <p:spPr>
          <a:xfrm>
            <a:off x="321548" y="1644031"/>
            <a:ext cx="5134708" cy="923330"/>
          </a:xfrm>
          <a:prstGeom prst="rect">
            <a:avLst/>
          </a:prstGeom>
          <a:noFill/>
        </p:spPr>
        <p:txBody>
          <a:bodyPr wrap="square" rtlCol="0">
            <a:spAutoFit/>
          </a:bodyPr>
          <a:lstStyle/>
          <a:p>
            <a:pPr algn="just"/>
            <a:r>
              <a:rPr lang="en-US" dirty="0"/>
              <a:t>Analyzing the </a:t>
            </a:r>
            <a:r>
              <a:rPr lang="en-US" dirty="0" err="1"/>
              <a:t>ploted</a:t>
            </a:r>
            <a:r>
              <a:rPr lang="en-US" dirty="0"/>
              <a:t> bar chart indicates that </a:t>
            </a:r>
            <a:r>
              <a:rPr lang="fr-FR" b="1" dirty="0"/>
              <a:t>ES-L1</a:t>
            </a:r>
            <a:r>
              <a:rPr lang="fr-FR" dirty="0"/>
              <a:t> , </a:t>
            </a:r>
            <a:r>
              <a:rPr lang="fr-FR" b="1" dirty="0"/>
              <a:t>GEO</a:t>
            </a:r>
            <a:r>
              <a:rPr lang="fr-FR" dirty="0"/>
              <a:t> , </a:t>
            </a:r>
            <a:r>
              <a:rPr lang="fr-FR" b="1" dirty="0"/>
              <a:t>HEO</a:t>
            </a:r>
            <a:r>
              <a:rPr lang="fr-FR" dirty="0"/>
              <a:t> , and </a:t>
            </a:r>
            <a:r>
              <a:rPr lang="fr-FR" b="1" dirty="0"/>
              <a:t>SSD</a:t>
            </a:r>
            <a:r>
              <a:rPr lang="fr-FR" dirty="0"/>
              <a:t>, </a:t>
            </a:r>
            <a:r>
              <a:rPr lang="en-US" dirty="0"/>
              <a:t>orbits have the highest success rate (100%)</a:t>
            </a:r>
          </a:p>
        </p:txBody>
      </p:sp>
      <p:sp>
        <p:nvSpPr>
          <p:cNvPr id="14" name="Title 1">
            <a:extLst>
              <a:ext uri="{FF2B5EF4-FFF2-40B4-BE49-F238E27FC236}">
                <a16:creationId xmlns:a16="http://schemas.microsoft.com/office/drawing/2014/main" id="{B2547BB8-05FC-46BE-8715-037A9D4B91E9}"/>
              </a:ext>
            </a:extLst>
          </p:cNvPr>
          <p:cNvSpPr>
            <a:spLocks noGrp="1"/>
          </p:cNvSpPr>
          <p:nvPr>
            <p:ph type="title"/>
          </p:nvPr>
        </p:nvSpPr>
        <p:spPr>
          <a:xfrm>
            <a:off x="74526" y="70632"/>
            <a:ext cx="4497474" cy="482342"/>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sz="2400" b="1" dirty="0">
                <a:solidFill>
                  <a:schemeClr val="accent3"/>
                </a:solidFill>
                <a:latin typeface="+mn-lt"/>
                <a:ea typeface="+mn-ea"/>
                <a:cs typeface="+mn-cs"/>
              </a:rPr>
              <a:t>EDA </a:t>
            </a:r>
            <a:r>
              <a:rPr lang="fr-FR" sz="2400" b="1" dirty="0" err="1">
                <a:solidFill>
                  <a:schemeClr val="accent3"/>
                </a:solidFill>
                <a:latin typeface="+mn-lt"/>
                <a:ea typeface="+mn-ea"/>
                <a:cs typeface="+mn-cs"/>
              </a:rPr>
              <a:t>with</a:t>
            </a:r>
            <a:r>
              <a:rPr lang="fr-FR" sz="2400" b="1" dirty="0">
                <a:solidFill>
                  <a:schemeClr val="accent3"/>
                </a:solidFill>
                <a:latin typeface="+mn-lt"/>
                <a:ea typeface="+mn-ea"/>
                <a:cs typeface="+mn-cs"/>
              </a:rPr>
              <a:t> Data </a:t>
            </a:r>
            <a:r>
              <a:rPr lang="fr-FR" sz="2400" b="1" dirty="0" err="1">
                <a:solidFill>
                  <a:schemeClr val="accent3"/>
                </a:solidFill>
                <a:latin typeface="+mn-lt"/>
                <a:ea typeface="+mn-ea"/>
                <a:cs typeface="+mn-cs"/>
              </a:rPr>
              <a:t>Visualization</a:t>
            </a:r>
            <a:endParaRPr lang="fr-FR" sz="2400" b="1" dirty="0">
              <a:solidFill>
                <a:schemeClr val="accent3"/>
              </a:solidFill>
              <a:latin typeface="+mn-lt"/>
              <a:ea typeface="+mn-ea"/>
              <a:cs typeface="+mn-cs"/>
            </a:endParaRPr>
          </a:p>
        </p:txBody>
      </p:sp>
    </p:spTree>
    <p:extLst>
      <p:ext uri="{BB962C8B-B14F-4D97-AF65-F5344CB8AC3E}">
        <p14:creationId xmlns:p14="http://schemas.microsoft.com/office/powerpoint/2010/main" val="1708993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422141-F2B2-4015-80D5-ED7CE205C9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5958" y="1660958"/>
            <a:ext cx="4953819" cy="4195762"/>
          </a:xfrm>
        </p:spPr>
      </p:pic>
      <p:sp>
        <p:nvSpPr>
          <p:cNvPr id="6" name="TextBox 5">
            <a:extLst>
              <a:ext uri="{FF2B5EF4-FFF2-40B4-BE49-F238E27FC236}">
                <a16:creationId xmlns:a16="http://schemas.microsoft.com/office/drawing/2014/main" id="{051AB7EA-4BED-4B0A-B24C-F9CCB4ED9AC5}"/>
              </a:ext>
            </a:extLst>
          </p:cNvPr>
          <p:cNvSpPr txBox="1"/>
          <p:nvPr/>
        </p:nvSpPr>
        <p:spPr>
          <a:xfrm>
            <a:off x="532561" y="2273361"/>
            <a:ext cx="5858189" cy="1200329"/>
          </a:xfrm>
          <a:prstGeom prst="rect">
            <a:avLst/>
          </a:prstGeom>
          <a:noFill/>
        </p:spPr>
        <p:txBody>
          <a:bodyPr wrap="square" rtlCol="0">
            <a:spAutoFit/>
          </a:bodyPr>
          <a:lstStyle/>
          <a:p>
            <a:pPr algn="just"/>
            <a:r>
              <a:rPr lang="en-US" dirty="0"/>
              <a:t>	The LEO orbit the Success appears related to the number of flights; on the other hand, there seems to be no relationship between flight number when in GTO orbit.</a:t>
            </a:r>
            <a:endParaRPr lang="fr-FR" dirty="0"/>
          </a:p>
        </p:txBody>
      </p:sp>
      <p:sp>
        <p:nvSpPr>
          <p:cNvPr id="11" name="TextBox 10">
            <a:extLst>
              <a:ext uri="{FF2B5EF4-FFF2-40B4-BE49-F238E27FC236}">
                <a16:creationId xmlns:a16="http://schemas.microsoft.com/office/drawing/2014/main" id="{4DAB0FE2-3285-4DFB-9828-9DE1784ADAA7}"/>
              </a:ext>
            </a:extLst>
          </p:cNvPr>
          <p:cNvSpPr txBox="1"/>
          <p:nvPr/>
        </p:nvSpPr>
        <p:spPr>
          <a:xfrm>
            <a:off x="74526" y="732431"/>
            <a:ext cx="7222252" cy="369332"/>
          </a:xfrm>
          <a:prstGeom prst="rect">
            <a:avLst/>
          </a:prstGeom>
          <a:noFill/>
        </p:spPr>
        <p:txBody>
          <a:bodyPr wrap="square">
            <a:spAutoFit/>
          </a:bodyPr>
          <a:lstStyle/>
          <a:p>
            <a:r>
              <a:rPr lang="en-US" b="1" dirty="0">
                <a:solidFill>
                  <a:schemeClr val="accent6">
                    <a:lumMod val="40000"/>
                    <a:lumOff val="60000"/>
                  </a:schemeClr>
                </a:solidFill>
              </a:rPr>
              <a:t>The relationship between </a:t>
            </a:r>
            <a:r>
              <a:rPr lang="en-US" b="1" dirty="0" err="1">
                <a:solidFill>
                  <a:schemeClr val="accent6">
                    <a:lumMod val="40000"/>
                    <a:lumOff val="60000"/>
                  </a:schemeClr>
                </a:solidFill>
              </a:rPr>
              <a:t>FlightNumber</a:t>
            </a:r>
            <a:r>
              <a:rPr lang="en-US" b="1" dirty="0">
                <a:solidFill>
                  <a:schemeClr val="accent6">
                    <a:lumMod val="40000"/>
                    <a:lumOff val="60000"/>
                  </a:schemeClr>
                </a:solidFill>
              </a:rPr>
              <a:t> and Orbit type.</a:t>
            </a:r>
            <a:endParaRPr lang="fr-FR" b="1" dirty="0">
              <a:solidFill>
                <a:schemeClr val="accent6">
                  <a:lumMod val="40000"/>
                  <a:lumOff val="60000"/>
                </a:schemeClr>
              </a:solidFill>
            </a:endParaRPr>
          </a:p>
        </p:txBody>
      </p:sp>
      <p:sp>
        <p:nvSpPr>
          <p:cNvPr id="14" name="Title 1">
            <a:extLst>
              <a:ext uri="{FF2B5EF4-FFF2-40B4-BE49-F238E27FC236}">
                <a16:creationId xmlns:a16="http://schemas.microsoft.com/office/drawing/2014/main" id="{9DF75DD7-4DAF-4D9D-9E5F-131FE0BE5874}"/>
              </a:ext>
            </a:extLst>
          </p:cNvPr>
          <p:cNvSpPr>
            <a:spLocks noGrp="1"/>
          </p:cNvSpPr>
          <p:nvPr>
            <p:ph type="title"/>
          </p:nvPr>
        </p:nvSpPr>
        <p:spPr>
          <a:xfrm>
            <a:off x="74526" y="70632"/>
            <a:ext cx="4497474" cy="482342"/>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sz="2400" b="1" dirty="0">
                <a:solidFill>
                  <a:schemeClr val="accent3"/>
                </a:solidFill>
                <a:latin typeface="+mn-lt"/>
                <a:ea typeface="+mn-ea"/>
                <a:cs typeface="+mn-cs"/>
              </a:rPr>
              <a:t>EDA </a:t>
            </a:r>
            <a:r>
              <a:rPr lang="fr-FR" sz="2400" b="1" dirty="0" err="1">
                <a:solidFill>
                  <a:schemeClr val="accent3"/>
                </a:solidFill>
                <a:latin typeface="+mn-lt"/>
                <a:ea typeface="+mn-ea"/>
                <a:cs typeface="+mn-cs"/>
              </a:rPr>
              <a:t>with</a:t>
            </a:r>
            <a:r>
              <a:rPr lang="fr-FR" sz="2400" b="1" dirty="0">
                <a:solidFill>
                  <a:schemeClr val="accent3"/>
                </a:solidFill>
                <a:latin typeface="+mn-lt"/>
                <a:ea typeface="+mn-ea"/>
                <a:cs typeface="+mn-cs"/>
              </a:rPr>
              <a:t> Data </a:t>
            </a:r>
            <a:r>
              <a:rPr lang="fr-FR" sz="2400" b="1" dirty="0" err="1">
                <a:solidFill>
                  <a:schemeClr val="accent3"/>
                </a:solidFill>
                <a:latin typeface="+mn-lt"/>
                <a:ea typeface="+mn-ea"/>
                <a:cs typeface="+mn-cs"/>
              </a:rPr>
              <a:t>Visualization</a:t>
            </a:r>
            <a:endParaRPr lang="fr-FR" sz="2400" b="1" dirty="0">
              <a:solidFill>
                <a:schemeClr val="accent3"/>
              </a:solidFill>
              <a:latin typeface="+mn-lt"/>
              <a:ea typeface="+mn-ea"/>
              <a:cs typeface="+mn-cs"/>
            </a:endParaRPr>
          </a:p>
        </p:txBody>
      </p:sp>
    </p:spTree>
    <p:extLst>
      <p:ext uri="{BB962C8B-B14F-4D97-AF65-F5344CB8AC3E}">
        <p14:creationId xmlns:p14="http://schemas.microsoft.com/office/powerpoint/2010/main" val="2819102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2C96809-C4E6-4DB3-9325-228ADB998D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2892" y="1455782"/>
            <a:ext cx="5384323" cy="4351338"/>
          </a:xfrm>
        </p:spPr>
      </p:pic>
      <p:sp>
        <p:nvSpPr>
          <p:cNvPr id="11" name="TextBox 10">
            <a:extLst>
              <a:ext uri="{FF2B5EF4-FFF2-40B4-BE49-F238E27FC236}">
                <a16:creationId xmlns:a16="http://schemas.microsoft.com/office/drawing/2014/main" id="{AF40CD4C-8787-4199-A154-7FEEB7EC33BE}"/>
              </a:ext>
            </a:extLst>
          </p:cNvPr>
          <p:cNvSpPr txBox="1"/>
          <p:nvPr/>
        </p:nvSpPr>
        <p:spPr>
          <a:xfrm>
            <a:off x="74526" y="681548"/>
            <a:ext cx="7383026" cy="369332"/>
          </a:xfrm>
          <a:prstGeom prst="rect">
            <a:avLst/>
          </a:prstGeom>
          <a:noFill/>
        </p:spPr>
        <p:txBody>
          <a:bodyPr wrap="square">
            <a:spAutoFit/>
          </a:bodyPr>
          <a:lstStyle/>
          <a:p>
            <a:r>
              <a:rPr lang="en-US" b="1" dirty="0">
                <a:solidFill>
                  <a:schemeClr val="accent6">
                    <a:lumMod val="40000"/>
                    <a:lumOff val="60000"/>
                  </a:schemeClr>
                </a:solidFill>
              </a:rPr>
              <a:t>The relationship between Payload mass and Orbit type</a:t>
            </a:r>
            <a:endParaRPr lang="fr-FR" b="1" dirty="0">
              <a:solidFill>
                <a:schemeClr val="accent6">
                  <a:lumMod val="40000"/>
                  <a:lumOff val="60000"/>
                </a:schemeClr>
              </a:solidFill>
            </a:endParaRPr>
          </a:p>
        </p:txBody>
      </p:sp>
      <p:sp>
        <p:nvSpPr>
          <p:cNvPr id="16" name="TextBox 15">
            <a:extLst>
              <a:ext uri="{FF2B5EF4-FFF2-40B4-BE49-F238E27FC236}">
                <a16:creationId xmlns:a16="http://schemas.microsoft.com/office/drawing/2014/main" id="{F1852A40-B94E-4225-B379-6998C2D0D904}"/>
              </a:ext>
            </a:extLst>
          </p:cNvPr>
          <p:cNvSpPr txBox="1"/>
          <p:nvPr/>
        </p:nvSpPr>
        <p:spPr>
          <a:xfrm>
            <a:off x="843225" y="2615788"/>
            <a:ext cx="5252775" cy="2031325"/>
          </a:xfrm>
          <a:prstGeom prst="rect">
            <a:avLst/>
          </a:prstGeom>
          <a:noFill/>
        </p:spPr>
        <p:txBody>
          <a:bodyPr wrap="square">
            <a:spAutoFit/>
          </a:bodyPr>
          <a:lstStyle/>
          <a:p>
            <a:pPr algn="just"/>
            <a:r>
              <a:rPr lang="en-US" dirty="0"/>
              <a:t>	With heavy payloads the successful landing or positive landing rate are more for </a:t>
            </a:r>
            <a:r>
              <a:rPr lang="en-US" dirty="0" err="1"/>
              <a:t>Polar,LEO</a:t>
            </a:r>
            <a:r>
              <a:rPr lang="en-US" dirty="0"/>
              <a:t> and ISS.   </a:t>
            </a:r>
          </a:p>
          <a:p>
            <a:pPr algn="just"/>
            <a:r>
              <a:rPr lang="en-US" dirty="0"/>
              <a:t>	However for GTO we cannot distinguish this well as both positive landing rate and negative landing(unsuccessful mission) are both there here</a:t>
            </a:r>
            <a:endParaRPr lang="fr-FR" dirty="0"/>
          </a:p>
        </p:txBody>
      </p:sp>
      <p:sp>
        <p:nvSpPr>
          <p:cNvPr id="19" name="Title 1">
            <a:extLst>
              <a:ext uri="{FF2B5EF4-FFF2-40B4-BE49-F238E27FC236}">
                <a16:creationId xmlns:a16="http://schemas.microsoft.com/office/drawing/2014/main" id="{A9568B10-8D6A-453E-899D-A3725334E947}"/>
              </a:ext>
            </a:extLst>
          </p:cNvPr>
          <p:cNvSpPr>
            <a:spLocks noGrp="1"/>
          </p:cNvSpPr>
          <p:nvPr>
            <p:ph type="title"/>
          </p:nvPr>
        </p:nvSpPr>
        <p:spPr>
          <a:xfrm>
            <a:off x="74526" y="70632"/>
            <a:ext cx="4497474" cy="482342"/>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sz="2400" b="1" dirty="0">
                <a:solidFill>
                  <a:schemeClr val="accent3"/>
                </a:solidFill>
                <a:latin typeface="+mn-lt"/>
                <a:ea typeface="+mn-ea"/>
                <a:cs typeface="+mn-cs"/>
              </a:rPr>
              <a:t>EDA </a:t>
            </a:r>
            <a:r>
              <a:rPr lang="fr-FR" sz="2400" b="1" dirty="0" err="1">
                <a:solidFill>
                  <a:schemeClr val="accent3"/>
                </a:solidFill>
                <a:latin typeface="+mn-lt"/>
                <a:ea typeface="+mn-ea"/>
                <a:cs typeface="+mn-cs"/>
              </a:rPr>
              <a:t>with</a:t>
            </a:r>
            <a:r>
              <a:rPr lang="fr-FR" sz="2400" b="1" dirty="0">
                <a:solidFill>
                  <a:schemeClr val="accent3"/>
                </a:solidFill>
                <a:latin typeface="+mn-lt"/>
                <a:ea typeface="+mn-ea"/>
                <a:cs typeface="+mn-cs"/>
              </a:rPr>
              <a:t> Data </a:t>
            </a:r>
            <a:r>
              <a:rPr lang="fr-FR" sz="2400" b="1" dirty="0" err="1">
                <a:solidFill>
                  <a:schemeClr val="accent3"/>
                </a:solidFill>
                <a:latin typeface="+mn-lt"/>
                <a:ea typeface="+mn-ea"/>
                <a:cs typeface="+mn-cs"/>
              </a:rPr>
              <a:t>Visualization</a:t>
            </a:r>
            <a:endParaRPr lang="fr-FR" sz="2400" b="1" dirty="0">
              <a:solidFill>
                <a:schemeClr val="accent3"/>
              </a:solidFill>
              <a:latin typeface="+mn-lt"/>
              <a:ea typeface="+mn-ea"/>
              <a:cs typeface="+mn-cs"/>
            </a:endParaRPr>
          </a:p>
        </p:txBody>
      </p:sp>
    </p:spTree>
    <p:extLst>
      <p:ext uri="{BB962C8B-B14F-4D97-AF65-F5344CB8AC3E}">
        <p14:creationId xmlns:p14="http://schemas.microsoft.com/office/powerpoint/2010/main" val="3121207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5E4193F-6857-4BD5-8C43-C997426A9E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01966" y="1845840"/>
            <a:ext cx="5184658" cy="4160528"/>
          </a:xfrm>
        </p:spPr>
      </p:pic>
      <p:sp>
        <p:nvSpPr>
          <p:cNvPr id="9" name="TextBox 8">
            <a:extLst>
              <a:ext uri="{FF2B5EF4-FFF2-40B4-BE49-F238E27FC236}">
                <a16:creationId xmlns:a16="http://schemas.microsoft.com/office/drawing/2014/main" id="{6DBA204E-44BB-40C5-9334-5F80BD93C82E}"/>
              </a:ext>
            </a:extLst>
          </p:cNvPr>
          <p:cNvSpPr txBox="1"/>
          <p:nvPr/>
        </p:nvSpPr>
        <p:spPr>
          <a:xfrm>
            <a:off x="524190" y="2304479"/>
            <a:ext cx="5571810" cy="923330"/>
          </a:xfrm>
          <a:prstGeom prst="rect">
            <a:avLst/>
          </a:prstGeom>
          <a:noFill/>
        </p:spPr>
        <p:txBody>
          <a:bodyPr wrap="square">
            <a:spAutoFit/>
          </a:bodyPr>
          <a:lstStyle/>
          <a:p>
            <a:r>
              <a:rPr lang="en-US" dirty="0"/>
              <a:t>	We can observe that the success rate since 2013 kept increasing till 2017 (stable in 2014) and after 2015 it started increasing.</a:t>
            </a:r>
          </a:p>
        </p:txBody>
      </p:sp>
      <p:sp>
        <p:nvSpPr>
          <p:cNvPr id="12" name="TextBox 11">
            <a:extLst>
              <a:ext uri="{FF2B5EF4-FFF2-40B4-BE49-F238E27FC236}">
                <a16:creationId xmlns:a16="http://schemas.microsoft.com/office/drawing/2014/main" id="{3CF03F8F-272E-4538-98C3-8A390B016DEF}"/>
              </a:ext>
            </a:extLst>
          </p:cNvPr>
          <p:cNvSpPr txBox="1"/>
          <p:nvPr/>
        </p:nvSpPr>
        <p:spPr>
          <a:xfrm>
            <a:off x="173335" y="552974"/>
            <a:ext cx="6094324" cy="369332"/>
          </a:xfrm>
          <a:prstGeom prst="rect">
            <a:avLst/>
          </a:prstGeom>
          <a:noFill/>
        </p:spPr>
        <p:txBody>
          <a:bodyPr wrap="square">
            <a:spAutoFit/>
          </a:bodyPr>
          <a:lstStyle/>
          <a:p>
            <a:r>
              <a:rPr lang="fr-FR" b="1" dirty="0" err="1">
                <a:solidFill>
                  <a:schemeClr val="accent6">
                    <a:lumMod val="40000"/>
                    <a:lumOff val="60000"/>
                  </a:schemeClr>
                </a:solidFill>
              </a:rPr>
              <a:t>Success</a:t>
            </a:r>
            <a:r>
              <a:rPr lang="fr-FR" b="1" dirty="0">
                <a:solidFill>
                  <a:schemeClr val="accent6">
                    <a:lumMod val="40000"/>
                    <a:lumOff val="60000"/>
                  </a:schemeClr>
                </a:solidFill>
              </a:rPr>
              <a:t> rate over </a:t>
            </a:r>
            <a:r>
              <a:rPr lang="fr-FR" b="1" dirty="0" err="1">
                <a:solidFill>
                  <a:schemeClr val="accent6">
                    <a:lumMod val="40000"/>
                    <a:lumOff val="60000"/>
                  </a:schemeClr>
                </a:solidFill>
              </a:rPr>
              <a:t>years</a:t>
            </a:r>
            <a:endParaRPr lang="fr-FR" b="1" dirty="0">
              <a:solidFill>
                <a:schemeClr val="accent6">
                  <a:lumMod val="40000"/>
                  <a:lumOff val="60000"/>
                </a:schemeClr>
              </a:solidFill>
            </a:endParaRPr>
          </a:p>
        </p:txBody>
      </p:sp>
      <p:sp>
        <p:nvSpPr>
          <p:cNvPr id="15" name="Title 1">
            <a:extLst>
              <a:ext uri="{FF2B5EF4-FFF2-40B4-BE49-F238E27FC236}">
                <a16:creationId xmlns:a16="http://schemas.microsoft.com/office/drawing/2014/main" id="{639FB094-D96B-4AA7-A07C-AD0EF3614B2A}"/>
              </a:ext>
            </a:extLst>
          </p:cNvPr>
          <p:cNvSpPr>
            <a:spLocks noGrp="1"/>
          </p:cNvSpPr>
          <p:nvPr>
            <p:ph type="title"/>
          </p:nvPr>
        </p:nvSpPr>
        <p:spPr>
          <a:xfrm>
            <a:off x="74526" y="70632"/>
            <a:ext cx="4497474" cy="482342"/>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sz="2400" b="1" dirty="0">
                <a:solidFill>
                  <a:schemeClr val="accent3"/>
                </a:solidFill>
                <a:latin typeface="+mn-lt"/>
                <a:ea typeface="+mn-ea"/>
                <a:cs typeface="+mn-cs"/>
              </a:rPr>
              <a:t>EDA </a:t>
            </a:r>
            <a:r>
              <a:rPr lang="fr-FR" sz="2400" b="1" dirty="0" err="1">
                <a:solidFill>
                  <a:schemeClr val="accent3"/>
                </a:solidFill>
                <a:latin typeface="+mn-lt"/>
                <a:ea typeface="+mn-ea"/>
                <a:cs typeface="+mn-cs"/>
              </a:rPr>
              <a:t>with</a:t>
            </a:r>
            <a:r>
              <a:rPr lang="fr-FR" sz="2400" b="1" dirty="0">
                <a:solidFill>
                  <a:schemeClr val="accent3"/>
                </a:solidFill>
                <a:latin typeface="+mn-lt"/>
                <a:ea typeface="+mn-ea"/>
                <a:cs typeface="+mn-cs"/>
              </a:rPr>
              <a:t> Data </a:t>
            </a:r>
            <a:r>
              <a:rPr lang="fr-FR" sz="2400" b="1" dirty="0" err="1">
                <a:solidFill>
                  <a:schemeClr val="accent3"/>
                </a:solidFill>
                <a:latin typeface="+mn-lt"/>
                <a:ea typeface="+mn-ea"/>
                <a:cs typeface="+mn-cs"/>
              </a:rPr>
              <a:t>Visualization</a:t>
            </a:r>
            <a:endParaRPr lang="fr-FR" sz="2400" b="1" dirty="0">
              <a:solidFill>
                <a:schemeClr val="accent3"/>
              </a:solidFill>
              <a:latin typeface="+mn-lt"/>
              <a:ea typeface="+mn-ea"/>
              <a:cs typeface="+mn-cs"/>
            </a:endParaRPr>
          </a:p>
        </p:txBody>
      </p:sp>
    </p:spTree>
    <p:extLst>
      <p:ext uri="{BB962C8B-B14F-4D97-AF65-F5344CB8AC3E}">
        <p14:creationId xmlns:p14="http://schemas.microsoft.com/office/powerpoint/2010/main" val="1092036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705AA-4601-4E71-BD26-F5F2A9AF0750}"/>
              </a:ext>
            </a:extLst>
          </p:cNvPr>
          <p:cNvSpPr>
            <a:spLocks noGrp="1"/>
          </p:cNvSpPr>
          <p:nvPr>
            <p:ph type="title"/>
          </p:nvPr>
        </p:nvSpPr>
        <p:spPr>
          <a:xfrm>
            <a:off x="4007451" y="3067530"/>
            <a:ext cx="3629296" cy="722939"/>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b="1" dirty="0">
                <a:solidFill>
                  <a:schemeClr val="accent3"/>
                </a:solidFill>
                <a:latin typeface="+mn-lt"/>
                <a:ea typeface="+mn-ea"/>
                <a:cs typeface="+mn-cs"/>
              </a:rPr>
              <a:t>EDA </a:t>
            </a:r>
            <a:r>
              <a:rPr lang="fr-FR" b="1" dirty="0" err="1">
                <a:solidFill>
                  <a:schemeClr val="accent3"/>
                </a:solidFill>
                <a:latin typeface="+mn-lt"/>
                <a:ea typeface="+mn-ea"/>
                <a:cs typeface="+mn-cs"/>
              </a:rPr>
              <a:t>with</a:t>
            </a:r>
            <a:r>
              <a:rPr lang="fr-FR" b="1" dirty="0">
                <a:solidFill>
                  <a:schemeClr val="accent3"/>
                </a:solidFill>
                <a:latin typeface="+mn-lt"/>
                <a:ea typeface="+mn-ea"/>
                <a:cs typeface="+mn-cs"/>
              </a:rPr>
              <a:t> SQL</a:t>
            </a:r>
          </a:p>
        </p:txBody>
      </p:sp>
    </p:spTree>
    <p:extLst>
      <p:ext uri="{BB962C8B-B14F-4D97-AF65-F5344CB8AC3E}">
        <p14:creationId xmlns:p14="http://schemas.microsoft.com/office/powerpoint/2010/main" val="3852547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07BDA9-6243-44D1-9473-B734A73E71E0}"/>
              </a:ext>
            </a:extLst>
          </p:cNvPr>
          <p:cNvSpPr txBox="1"/>
          <p:nvPr/>
        </p:nvSpPr>
        <p:spPr>
          <a:xfrm>
            <a:off x="3111072" y="1720357"/>
            <a:ext cx="5966977" cy="646331"/>
          </a:xfrm>
          <a:prstGeom prst="rect">
            <a:avLst/>
          </a:prstGeom>
          <a:noFill/>
        </p:spPr>
        <p:txBody>
          <a:bodyPr wrap="square">
            <a:spAutoFit/>
          </a:bodyPr>
          <a:lstStyle/>
          <a:p>
            <a:r>
              <a:rPr lang="en-US" sz="1800" dirty="0"/>
              <a:t>Displaying the names of the unique launch sites in the space mission</a:t>
            </a:r>
          </a:p>
        </p:txBody>
      </p:sp>
      <p:pic>
        <p:nvPicPr>
          <p:cNvPr id="9" name="Picture 8">
            <a:extLst>
              <a:ext uri="{FF2B5EF4-FFF2-40B4-BE49-F238E27FC236}">
                <a16:creationId xmlns:a16="http://schemas.microsoft.com/office/drawing/2014/main" id="{7A25A785-250E-4966-A4A7-35632AE835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072" y="2481575"/>
            <a:ext cx="5966977" cy="3071126"/>
          </a:xfrm>
          <a:prstGeom prst="rect">
            <a:avLst/>
          </a:prstGeom>
        </p:spPr>
      </p:pic>
      <p:sp>
        <p:nvSpPr>
          <p:cNvPr id="10" name="TextBox 9">
            <a:extLst>
              <a:ext uri="{FF2B5EF4-FFF2-40B4-BE49-F238E27FC236}">
                <a16:creationId xmlns:a16="http://schemas.microsoft.com/office/drawing/2014/main" id="{0B72754F-6305-4155-9251-7FC255B3F80A}"/>
              </a:ext>
            </a:extLst>
          </p:cNvPr>
          <p:cNvSpPr txBox="1"/>
          <p:nvPr/>
        </p:nvSpPr>
        <p:spPr>
          <a:xfrm>
            <a:off x="4743293" y="552974"/>
            <a:ext cx="2702536"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fr-FR" b="1" dirty="0"/>
              <a:t>All launch site </a:t>
            </a:r>
            <a:r>
              <a:rPr lang="fr-FR" b="1" dirty="0" err="1"/>
              <a:t>names</a:t>
            </a:r>
            <a:r>
              <a:rPr lang="fr-FR" b="1" dirty="0"/>
              <a:t> </a:t>
            </a:r>
          </a:p>
        </p:txBody>
      </p:sp>
      <p:sp>
        <p:nvSpPr>
          <p:cNvPr id="11" name="Title 1">
            <a:extLst>
              <a:ext uri="{FF2B5EF4-FFF2-40B4-BE49-F238E27FC236}">
                <a16:creationId xmlns:a16="http://schemas.microsoft.com/office/drawing/2014/main" id="{D9489840-033A-494E-89EE-34FDC44F7563}"/>
              </a:ext>
            </a:extLst>
          </p:cNvPr>
          <p:cNvSpPr>
            <a:spLocks noGrp="1"/>
          </p:cNvSpPr>
          <p:nvPr>
            <p:ph type="title"/>
          </p:nvPr>
        </p:nvSpPr>
        <p:spPr>
          <a:xfrm>
            <a:off x="74526" y="70632"/>
            <a:ext cx="2457659" cy="482342"/>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sz="2400" b="1" dirty="0">
                <a:solidFill>
                  <a:schemeClr val="accent3"/>
                </a:solidFill>
                <a:latin typeface="+mn-lt"/>
                <a:ea typeface="+mn-ea"/>
                <a:cs typeface="+mn-cs"/>
              </a:rPr>
              <a:t>EDA </a:t>
            </a:r>
            <a:r>
              <a:rPr lang="fr-FR" sz="2400" b="1" dirty="0" err="1">
                <a:solidFill>
                  <a:schemeClr val="accent3"/>
                </a:solidFill>
                <a:latin typeface="+mn-lt"/>
                <a:ea typeface="+mn-ea"/>
                <a:cs typeface="+mn-cs"/>
              </a:rPr>
              <a:t>with</a:t>
            </a:r>
            <a:r>
              <a:rPr lang="fr-FR" sz="2400" b="1" dirty="0">
                <a:solidFill>
                  <a:schemeClr val="accent3"/>
                </a:solidFill>
                <a:latin typeface="+mn-lt"/>
                <a:ea typeface="+mn-ea"/>
                <a:cs typeface="+mn-cs"/>
              </a:rPr>
              <a:t> SQL</a:t>
            </a:r>
          </a:p>
        </p:txBody>
      </p:sp>
    </p:spTree>
    <p:extLst>
      <p:ext uri="{BB962C8B-B14F-4D97-AF65-F5344CB8AC3E}">
        <p14:creationId xmlns:p14="http://schemas.microsoft.com/office/powerpoint/2010/main" val="1930365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71B861-4739-4FA0-A434-787289E6C1BD}"/>
              </a:ext>
            </a:extLst>
          </p:cNvPr>
          <p:cNvSpPr txBox="1"/>
          <p:nvPr/>
        </p:nvSpPr>
        <p:spPr>
          <a:xfrm>
            <a:off x="1062037" y="3788330"/>
            <a:ext cx="3395664" cy="646331"/>
          </a:xfrm>
          <a:prstGeom prst="rect">
            <a:avLst/>
          </a:prstGeom>
          <a:noFill/>
        </p:spPr>
        <p:txBody>
          <a:bodyPr wrap="square">
            <a:spAutoFit/>
          </a:bodyPr>
          <a:lstStyle/>
          <a:p>
            <a:r>
              <a:rPr lang="en-US" sz="1800" dirty="0"/>
              <a:t>Displaying 5 records where launch sites begin with the string ‘CCA’</a:t>
            </a:r>
          </a:p>
        </p:txBody>
      </p:sp>
      <p:pic>
        <p:nvPicPr>
          <p:cNvPr id="8" name="Picture 7">
            <a:extLst>
              <a:ext uri="{FF2B5EF4-FFF2-40B4-BE49-F238E27FC236}">
                <a16:creationId xmlns:a16="http://schemas.microsoft.com/office/drawing/2014/main" id="{155CD106-5E90-4268-ACF7-E53E0186E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0263" y="1378966"/>
            <a:ext cx="7071973" cy="5334462"/>
          </a:xfrm>
          <a:prstGeom prst="rect">
            <a:avLst/>
          </a:prstGeom>
        </p:spPr>
      </p:pic>
      <p:sp>
        <p:nvSpPr>
          <p:cNvPr id="9" name="TextBox 8">
            <a:extLst>
              <a:ext uri="{FF2B5EF4-FFF2-40B4-BE49-F238E27FC236}">
                <a16:creationId xmlns:a16="http://schemas.microsoft.com/office/drawing/2014/main" id="{A2CB0AF4-3022-4723-8CD9-5507F316F3DE}"/>
              </a:ext>
            </a:extLst>
          </p:cNvPr>
          <p:cNvSpPr txBox="1"/>
          <p:nvPr/>
        </p:nvSpPr>
        <p:spPr>
          <a:xfrm>
            <a:off x="4108520" y="584557"/>
            <a:ext cx="4200189"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defPPr>
              <a:defRPr lang="en-US"/>
            </a:defPPr>
            <a:lvl1pP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Launch site </a:t>
            </a:r>
            <a:r>
              <a:rPr lang="fr-FR" dirty="0" err="1"/>
              <a:t>names</a:t>
            </a:r>
            <a:r>
              <a:rPr lang="fr-FR" dirty="0"/>
              <a:t> </a:t>
            </a:r>
            <a:r>
              <a:rPr lang="fr-FR" dirty="0" err="1"/>
              <a:t>begin</a:t>
            </a:r>
            <a:r>
              <a:rPr lang="fr-FR" dirty="0"/>
              <a:t> </a:t>
            </a:r>
            <a:r>
              <a:rPr lang="fr-FR" dirty="0" err="1"/>
              <a:t>with</a:t>
            </a:r>
            <a:r>
              <a:rPr lang="fr-FR" dirty="0"/>
              <a:t> ‘CCA’</a:t>
            </a:r>
          </a:p>
        </p:txBody>
      </p:sp>
      <p:sp>
        <p:nvSpPr>
          <p:cNvPr id="10" name="Title 1">
            <a:extLst>
              <a:ext uri="{FF2B5EF4-FFF2-40B4-BE49-F238E27FC236}">
                <a16:creationId xmlns:a16="http://schemas.microsoft.com/office/drawing/2014/main" id="{6BD837A4-1C80-4174-BBF9-EF32AB9AF184}"/>
              </a:ext>
            </a:extLst>
          </p:cNvPr>
          <p:cNvSpPr>
            <a:spLocks noGrp="1"/>
          </p:cNvSpPr>
          <p:nvPr>
            <p:ph type="title"/>
          </p:nvPr>
        </p:nvSpPr>
        <p:spPr>
          <a:xfrm>
            <a:off x="74526" y="70632"/>
            <a:ext cx="2457659" cy="482342"/>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sz="2400" b="1" dirty="0">
                <a:solidFill>
                  <a:schemeClr val="accent3"/>
                </a:solidFill>
                <a:latin typeface="+mn-lt"/>
                <a:ea typeface="+mn-ea"/>
                <a:cs typeface="+mn-cs"/>
              </a:rPr>
              <a:t>EDA </a:t>
            </a:r>
            <a:r>
              <a:rPr lang="fr-FR" sz="2400" b="1" dirty="0" err="1">
                <a:solidFill>
                  <a:schemeClr val="accent3"/>
                </a:solidFill>
                <a:latin typeface="+mn-lt"/>
                <a:ea typeface="+mn-ea"/>
                <a:cs typeface="+mn-cs"/>
              </a:rPr>
              <a:t>with</a:t>
            </a:r>
            <a:r>
              <a:rPr lang="fr-FR" sz="2400" b="1" dirty="0">
                <a:solidFill>
                  <a:schemeClr val="accent3"/>
                </a:solidFill>
                <a:latin typeface="+mn-lt"/>
                <a:ea typeface="+mn-ea"/>
                <a:cs typeface="+mn-cs"/>
              </a:rPr>
              <a:t> SQL</a:t>
            </a:r>
          </a:p>
        </p:txBody>
      </p:sp>
    </p:spTree>
    <p:extLst>
      <p:ext uri="{BB962C8B-B14F-4D97-AF65-F5344CB8AC3E}">
        <p14:creationId xmlns:p14="http://schemas.microsoft.com/office/powerpoint/2010/main" val="3604694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71B861-4739-4FA0-A434-787289E6C1BD}"/>
              </a:ext>
            </a:extLst>
          </p:cNvPr>
          <p:cNvSpPr txBox="1"/>
          <p:nvPr/>
        </p:nvSpPr>
        <p:spPr>
          <a:xfrm>
            <a:off x="2292211" y="2200773"/>
            <a:ext cx="7331074" cy="646331"/>
          </a:xfrm>
          <a:prstGeom prst="rect">
            <a:avLst/>
          </a:prstGeom>
          <a:noFill/>
        </p:spPr>
        <p:txBody>
          <a:bodyPr wrap="square">
            <a:spAutoFit/>
          </a:bodyPr>
          <a:lstStyle/>
          <a:p>
            <a:r>
              <a:rPr lang="en-US" sz="1800" dirty="0"/>
              <a:t>Displaying the total payload mass carried by boosters launched by NASA (CRS)</a:t>
            </a:r>
          </a:p>
        </p:txBody>
      </p:sp>
      <p:pic>
        <p:nvPicPr>
          <p:cNvPr id="6" name="Picture 5">
            <a:extLst>
              <a:ext uri="{FF2B5EF4-FFF2-40B4-BE49-F238E27FC236}">
                <a16:creationId xmlns:a16="http://schemas.microsoft.com/office/drawing/2014/main" id="{5C844916-3148-4042-8442-A731B7CB1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211" y="2967083"/>
            <a:ext cx="7331075" cy="2682472"/>
          </a:xfrm>
          <a:prstGeom prst="rect">
            <a:avLst/>
          </a:prstGeom>
        </p:spPr>
      </p:pic>
      <p:sp>
        <p:nvSpPr>
          <p:cNvPr id="7" name="TextBox 6">
            <a:extLst>
              <a:ext uri="{FF2B5EF4-FFF2-40B4-BE49-F238E27FC236}">
                <a16:creationId xmlns:a16="http://schemas.microsoft.com/office/drawing/2014/main" id="{37A56353-7FAF-472B-8F09-6DC1A8514BFD}"/>
              </a:ext>
            </a:extLst>
          </p:cNvPr>
          <p:cNvSpPr txBox="1"/>
          <p:nvPr/>
        </p:nvSpPr>
        <p:spPr>
          <a:xfrm>
            <a:off x="4920037" y="949952"/>
            <a:ext cx="2351926"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defPPr>
              <a:defRPr lang="en-US"/>
            </a:defPPr>
            <a:lvl1pP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Total </a:t>
            </a:r>
            <a:r>
              <a:rPr lang="fr-FR" dirty="0" err="1"/>
              <a:t>payload</a:t>
            </a:r>
            <a:r>
              <a:rPr lang="fr-FR" dirty="0"/>
              <a:t> mass</a:t>
            </a:r>
          </a:p>
        </p:txBody>
      </p:sp>
      <p:sp>
        <p:nvSpPr>
          <p:cNvPr id="8" name="Title 1">
            <a:extLst>
              <a:ext uri="{FF2B5EF4-FFF2-40B4-BE49-F238E27FC236}">
                <a16:creationId xmlns:a16="http://schemas.microsoft.com/office/drawing/2014/main" id="{FC59251F-9C56-4EBB-95A3-6E2284C5BF47}"/>
              </a:ext>
            </a:extLst>
          </p:cNvPr>
          <p:cNvSpPr>
            <a:spLocks noGrp="1"/>
          </p:cNvSpPr>
          <p:nvPr>
            <p:ph type="title"/>
          </p:nvPr>
        </p:nvSpPr>
        <p:spPr>
          <a:xfrm>
            <a:off x="74526" y="70632"/>
            <a:ext cx="2457659" cy="482342"/>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sz="2400" b="1" dirty="0">
                <a:solidFill>
                  <a:schemeClr val="accent3"/>
                </a:solidFill>
                <a:latin typeface="+mn-lt"/>
                <a:ea typeface="+mn-ea"/>
                <a:cs typeface="+mn-cs"/>
              </a:rPr>
              <a:t>EDA </a:t>
            </a:r>
            <a:r>
              <a:rPr lang="fr-FR" sz="2400" b="1" dirty="0" err="1">
                <a:solidFill>
                  <a:schemeClr val="accent3"/>
                </a:solidFill>
                <a:latin typeface="+mn-lt"/>
                <a:ea typeface="+mn-ea"/>
                <a:cs typeface="+mn-cs"/>
              </a:rPr>
              <a:t>with</a:t>
            </a:r>
            <a:r>
              <a:rPr lang="fr-FR" sz="2400" b="1" dirty="0">
                <a:solidFill>
                  <a:schemeClr val="accent3"/>
                </a:solidFill>
                <a:latin typeface="+mn-lt"/>
                <a:ea typeface="+mn-ea"/>
                <a:cs typeface="+mn-cs"/>
              </a:rPr>
              <a:t> SQL</a:t>
            </a:r>
          </a:p>
        </p:txBody>
      </p:sp>
    </p:spTree>
    <p:extLst>
      <p:ext uri="{BB962C8B-B14F-4D97-AF65-F5344CB8AC3E}">
        <p14:creationId xmlns:p14="http://schemas.microsoft.com/office/powerpoint/2010/main" val="2671497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71B861-4739-4FA0-A434-787289E6C1BD}"/>
              </a:ext>
            </a:extLst>
          </p:cNvPr>
          <p:cNvSpPr txBox="1"/>
          <p:nvPr/>
        </p:nvSpPr>
        <p:spPr>
          <a:xfrm>
            <a:off x="2696307" y="2231252"/>
            <a:ext cx="7247247" cy="646331"/>
          </a:xfrm>
          <a:prstGeom prst="rect">
            <a:avLst/>
          </a:prstGeom>
          <a:noFill/>
        </p:spPr>
        <p:txBody>
          <a:bodyPr wrap="square">
            <a:spAutoFit/>
          </a:bodyPr>
          <a:lstStyle/>
          <a:p>
            <a:r>
              <a:rPr lang="en-US" sz="1800" dirty="0"/>
              <a:t>Displaying average payload mass carried by booster version F9 v1.1</a:t>
            </a:r>
          </a:p>
        </p:txBody>
      </p:sp>
      <p:pic>
        <p:nvPicPr>
          <p:cNvPr id="6" name="Picture 5">
            <a:extLst>
              <a:ext uri="{FF2B5EF4-FFF2-40B4-BE49-F238E27FC236}">
                <a16:creationId xmlns:a16="http://schemas.microsoft.com/office/drawing/2014/main" id="{C1F33686-EAE7-46A9-A42A-C9188BD6F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6308" y="2970947"/>
            <a:ext cx="7247248" cy="2682472"/>
          </a:xfrm>
          <a:prstGeom prst="rect">
            <a:avLst/>
          </a:prstGeom>
        </p:spPr>
      </p:pic>
      <p:sp>
        <p:nvSpPr>
          <p:cNvPr id="7" name="TextBox 6">
            <a:extLst>
              <a:ext uri="{FF2B5EF4-FFF2-40B4-BE49-F238E27FC236}">
                <a16:creationId xmlns:a16="http://schemas.microsoft.com/office/drawing/2014/main" id="{0BD58DC9-D43D-453E-B0CF-848F05111298}"/>
              </a:ext>
            </a:extLst>
          </p:cNvPr>
          <p:cNvSpPr txBox="1"/>
          <p:nvPr/>
        </p:nvSpPr>
        <p:spPr>
          <a:xfrm>
            <a:off x="4106513" y="1204581"/>
            <a:ext cx="3978974"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defPPr>
              <a:defRPr lang="en-US"/>
            </a:defPPr>
            <a:lvl1pP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err="1"/>
              <a:t>Average</a:t>
            </a:r>
            <a:r>
              <a:rPr lang="fr-FR" dirty="0"/>
              <a:t> </a:t>
            </a:r>
            <a:r>
              <a:rPr lang="fr-FR" dirty="0" err="1"/>
              <a:t>payload</a:t>
            </a:r>
            <a:r>
              <a:rPr lang="fr-FR" dirty="0"/>
              <a:t> mass by F9 v1.1</a:t>
            </a:r>
          </a:p>
        </p:txBody>
      </p:sp>
      <p:sp>
        <p:nvSpPr>
          <p:cNvPr id="8" name="Title 1">
            <a:extLst>
              <a:ext uri="{FF2B5EF4-FFF2-40B4-BE49-F238E27FC236}">
                <a16:creationId xmlns:a16="http://schemas.microsoft.com/office/drawing/2014/main" id="{011AFB77-E474-4C67-B9D7-A56729A84414}"/>
              </a:ext>
            </a:extLst>
          </p:cNvPr>
          <p:cNvSpPr>
            <a:spLocks noGrp="1"/>
          </p:cNvSpPr>
          <p:nvPr>
            <p:ph type="title"/>
          </p:nvPr>
        </p:nvSpPr>
        <p:spPr>
          <a:xfrm>
            <a:off x="74526" y="70632"/>
            <a:ext cx="2457659" cy="482342"/>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sz="2400" b="1" dirty="0">
                <a:solidFill>
                  <a:schemeClr val="accent3"/>
                </a:solidFill>
                <a:latin typeface="+mn-lt"/>
                <a:ea typeface="+mn-ea"/>
                <a:cs typeface="+mn-cs"/>
              </a:rPr>
              <a:t>EDA </a:t>
            </a:r>
            <a:r>
              <a:rPr lang="fr-FR" sz="2400" b="1" dirty="0" err="1">
                <a:solidFill>
                  <a:schemeClr val="accent3"/>
                </a:solidFill>
                <a:latin typeface="+mn-lt"/>
                <a:ea typeface="+mn-ea"/>
                <a:cs typeface="+mn-cs"/>
              </a:rPr>
              <a:t>with</a:t>
            </a:r>
            <a:r>
              <a:rPr lang="fr-FR" sz="2400" b="1" dirty="0">
                <a:solidFill>
                  <a:schemeClr val="accent3"/>
                </a:solidFill>
                <a:latin typeface="+mn-lt"/>
                <a:ea typeface="+mn-ea"/>
                <a:cs typeface="+mn-cs"/>
              </a:rPr>
              <a:t> SQL</a:t>
            </a:r>
          </a:p>
        </p:txBody>
      </p:sp>
    </p:spTree>
    <p:extLst>
      <p:ext uri="{BB962C8B-B14F-4D97-AF65-F5344CB8AC3E}">
        <p14:creationId xmlns:p14="http://schemas.microsoft.com/office/powerpoint/2010/main" val="3596878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530671-0BD5-CEEE-A468-D7A36E57BF15}"/>
              </a:ext>
            </a:extLst>
          </p:cNvPr>
          <p:cNvSpPr>
            <a:spLocks noGrp="1"/>
          </p:cNvSpPr>
          <p:nvPr>
            <p:ph type="title"/>
          </p:nvPr>
        </p:nvSpPr>
        <p:spPr>
          <a:xfrm>
            <a:off x="513185" y="183467"/>
            <a:ext cx="4691861" cy="501820"/>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anchor="ctr"/>
          <a:lstStyle/>
          <a:p>
            <a:pPr marL="520700" indent="-514350" algn="l">
              <a:lnSpc>
                <a:spcPct val="120000"/>
              </a:lnSpc>
              <a:spcBef>
                <a:spcPts val="500"/>
              </a:spcBef>
              <a:spcAft>
                <a:spcPts val="600"/>
              </a:spcAft>
              <a:buAutoNum type="arabicPeriod"/>
            </a:pPr>
            <a:r>
              <a:rPr lang="fr-FR" sz="2800" b="1" dirty="0">
                <a:solidFill>
                  <a:srgbClr val="FF0000"/>
                </a:solidFill>
                <a:latin typeface="Abadi"/>
              </a:rPr>
              <a:t>EXECUTIVE SUMMARY </a:t>
            </a:r>
            <a:endParaRPr lang="fr-FR" sz="2800" dirty="0">
              <a:solidFill>
                <a:srgbClr val="FF0000"/>
              </a:solidFill>
              <a:latin typeface="Abadi"/>
              <a:cs typeface="Arial"/>
            </a:endParaRPr>
          </a:p>
        </p:txBody>
      </p:sp>
      <p:sp>
        <p:nvSpPr>
          <p:cNvPr id="3" name="Espace réservé du contenu 2">
            <a:extLst>
              <a:ext uri="{FF2B5EF4-FFF2-40B4-BE49-F238E27FC236}">
                <a16:creationId xmlns:a16="http://schemas.microsoft.com/office/drawing/2014/main" id="{8F3EB189-F89E-BFF9-E061-6A6FBCA3E7FF}"/>
              </a:ext>
            </a:extLst>
          </p:cNvPr>
          <p:cNvSpPr>
            <a:spLocks noGrp="1"/>
          </p:cNvSpPr>
          <p:nvPr>
            <p:ph idx="1"/>
          </p:nvPr>
        </p:nvSpPr>
        <p:spPr>
          <a:xfrm>
            <a:off x="313173" y="1155559"/>
            <a:ext cx="11565654" cy="5017155"/>
          </a:xfrm>
        </p:spPr>
        <p:txBody>
          <a:bodyPr>
            <a:normAutofit fontScale="92500" lnSpcReduction="10000"/>
          </a:bodyPr>
          <a:lstStyle/>
          <a:p>
            <a:pPr marL="6350" indent="0" algn="just">
              <a:lnSpc>
                <a:spcPct val="150000"/>
              </a:lnSpc>
              <a:buNone/>
            </a:pPr>
            <a:r>
              <a:rPr lang="fr-FR" dirty="0">
                <a:cs typeface="Arial"/>
              </a:rPr>
              <a:t> In </a:t>
            </a:r>
            <a:r>
              <a:rPr lang="fr-FR" dirty="0" err="1">
                <a:cs typeface="Arial"/>
              </a:rPr>
              <a:t>this</a:t>
            </a:r>
            <a:r>
              <a:rPr lang="fr-FR" dirty="0">
                <a:cs typeface="Arial"/>
              </a:rPr>
              <a:t> </a:t>
            </a:r>
            <a:r>
              <a:rPr lang="fr-FR" dirty="0" err="1">
                <a:cs typeface="Arial"/>
              </a:rPr>
              <a:t>capstone</a:t>
            </a:r>
            <a:r>
              <a:rPr lang="fr-FR" dirty="0">
                <a:cs typeface="Arial"/>
              </a:rPr>
              <a:t> </a:t>
            </a:r>
            <a:r>
              <a:rPr lang="fr-FR" dirty="0" err="1">
                <a:cs typeface="Arial"/>
              </a:rPr>
              <a:t>project</a:t>
            </a:r>
            <a:r>
              <a:rPr lang="fr-FR" dirty="0">
                <a:cs typeface="Arial"/>
              </a:rPr>
              <a:t>, </a:t>
            </a:r>
            <a:r>
              <a:rPr lang="fr-FR" dirty="0" err="1">
                <a:cs typeface="Arial"/>
              </a:rPr>
              <a:t>we</a:t>
            </a:r>
            <a:r>
              <a:rPr lang="fr-FR" dirty="0">
                <a:cs typeface="Arial"/>
              </a:rPr>
              <a:t> </a:t>
            </a:r>
            <a:r>
              <a:rPr lang="fr-FR" dirty="0" err="1">
                <a:cs typeface="Arial"/>
              </a:rPr>
              <a:t>will</a:t>
            </a:r>
            <a:r>
              <a:rPr lang="fr-FR" dirty="0">
                <a:cs typeface="Arial"/>
              </a:rPr>
              <a:t> </a:t>
            </a:r>
            <a:r>
              <a:rPr lang="fr-FR" dirty="0" err="1">
                <a:cs typeface="Arial"/>
              </a:rPr>
              <a:t>predict</a:t>
            </a:r>
            <a:r>
              <a:rPr lang="fr-FR" dirty="0">
                <a:cs typeface="Arial"/>
              </a:rPr>
              <a:t> if the SpaceX Falcon 9 first stage </a:t>
            </a:r>
            <a:r>
              <a:rPr lang="fr-FR" dirty="0" err="1">
                <a:cs typeface="Arial"/>
              </a:rPr>
              <a:t>will</a:t>
            </a:r>
            <a:r>
              <a:rPr lang="fr-FR" dirty="0">
                <a:cs typeface="Arial"/>
              </a:rPr>
              <a:t> land </a:t>
            </a:r>
            <a:r>
              <a:rPr lang="fr-FR" dirty="0" err="1">
                <a:cs typeface="Arial"/>
              </a:rPr>
              <a:t>successfully</a:t>
            </a:r>
            <a:r>
              <a:rPr lang="fr-FR" dirty="0">
                <a:cs typeface="Arial"/>
              </a:rPr>
              <a:t> </a:t>
            </a:r>
            <a:r>
              <a:rPr lang="fr-FR" dirty="0" err="1">
                <a:cs typeface="Arial"/>
              </a:rPr>
              <a:t>using</a:t>
            </a:r>
            <a:r>
              <a:rPr lang="fr-FR" dirty="0">
                <a:cs typeface="Arial"/>
              </a:rPr>
              <a:t> </a:t>
            </a:r>
            <a:r>
              <a:rPr lang="fr-FR" dirty="0" err="1">
                <a:cs typeface="Arial"/>
              </a:rPr>
              <a:t>several</a:t>
            </a:r>
            <a:r>
              <a:rPr lang="fr-FR" dirty="0">
                <a:cs typeface="Arial"/>
              </a:rPr>
              <a:t> machine </a:t>
            </a:r>
            <a:r>
              <a:rPr lang="fr-FR" dirty="0" err="1">
                <a:cs typeface="Arial"/>
              </a:rPr>
              <a:t>learning</a:t>
            </a:r>
            <a:r>
              <a:rPr lang="fr-FR" dirty="0">
                <a:cs typeface="Arial"/>
              </a:rPr>
              <a:t> classification </a:t>
            </a:r>
            <a:r>
              <a:rPr lang="fr-FR" dirty="0" err="1">
                <a:cs typeface="Arial"/>
              </a:rPr>
              <a:t>algorithms</a:t>
            </a:r>
            <a:r>
              <a:rPr lang="fr-FR" dirty="0">
                <a:cs typeface="Arial"/>
              </a:rPr>
              <a:t>. The main </a:t>
            </a:r>
            <a:r>
              <a:rPr lang="fr-FR" dirty="0" err="1">
                <a:cs typeface="Arial"/>
              </a:rPr>
              <a:t>steps</a:t>
            </a:r>
            <a:r>
              <a:rPr lang="fr-FR" dirty="0">
                <a:cs typeface="Arial"/>
              </a:rPr>
              <a:t> in </a:t>
            </a:r>
            <a:r>
              <a:rPr lang="fr-FR" dirty="0" err="1">
                <a:cs typeface="Arial"/>
              </a:rPr>
              <a:t>this</a:t>
            </a:r>
            <a:r>
              <a:rPr lang="fr-FR" dirty="0">
                <a:cs typeface="Arial"/>
              </a:rPr>
              <a:t> </a:t>
            </a:r>
            <a:r>
              <a:rPr lang="fr-FR" dirty="0" err="1">
                <a:cs typeface="Arial"/>
              </a:rPr>
              <a:t>project</a:t>
            </a:r>
            <a:r>
              <a:rPr lang="fr-FR" dirty="0">
                <a:cs typeface="Arial"/>
              </a:rPr>
              <a:t> </a:t>
            </a:r>
            <a:r>
              <a:rPr lang="fr-FR" dirty="0" err="1">
                <a:cs typeface="Arial"/>
              </a:rPr>
              <a:t>include</a:t>
            </a:r>
            <a:r>
              <a:rPr lang="fr-FR" dirty="0">
                <a:cs typeface="Arial"/>
              </a:rPr>
              <a:t>:</a:t>
            </a:r>
            <a:endParaRPr lang="fr-FR" dirty="0"/>
          </a:p>
          <a:p>
            <a:pPr marL="349250" indent="-342900" algn="just">
              <a:lnSpc>
                <a:spcPct val="150000"/>
              </a:lnSpc>
              <a:buFont typeface="Calibri" panose="05000000000000000000" pitchFamily="2" charset="2"/>
              <a:buChar char="-"/>
            </a:pPr>
            <a:r>
              <a:rPr lang="fr-FR" dirty="0">
                <a:cs typeface="Arial"/>
              </a:rPr>
              <a:t>Data collection, </a:t>
            </a:r>
            <a:r>
              <a:rPr lang="fr-FR" dirty="0" err="1">
                <a:cs typeface="Arial"/>
              </a:rPr>
              <a:t>wrangling</a:t>
            </a:r>
            <a:r>
              <a:rPr lang="fr-FR" dirty="0">
                <a:cs typeface="Arial"/>
              </a:rPr>
              <a:t>, and </a:t>
            </a:r>
            <a:r>
              <a:rPr lang="fr-FR" dirty="0" err="1">
                <a:cs typeface="Arial"/>
              </a:rPr>
              <a:t>formatting</a:t>
            </a:r>
            <a:endParaRPr lang="fr-FR" dirty="0">
              <a:cs typeface="Arial"/>
            </a:endParaRPr>
          </a:p>
          <a:p>
            <a:pPr marL="349250" indent="-342900" algn="just">
              <a:lnSpc>
                <a:spcPct val="150000"/>
              </a:lnSpc>
              <a:buFont typeface="Calibri" panose="05000000000000000000" pitchFamily="2" charset="2"/>
              <a:buChar char="-"/>
            </a:pPr>
            <a:r>
              <a:rPr lang="fr-FR" dirty="0" err="1">
                <a:cs typeface="Arial"/>
              </a:rPr>
              <a:t>Exploratory</a:t>
            </a:r>
            <a:r>
              <a:rPr lang="fr-FR" dirty="0">
                <a:cs typeface="Arial"/>
              </a:rPr>
              <a:t> data </a:t>
            </a:r>
            <a:r>
              <a:rPr lang="fr-FR" dirty="0" err="1">
                <a:cs typeface="Arial"/>
              </a:rPr>
              <a:t>analysis</a:t>
            </a:r>
            <a:endParaRPr lang="fr-FR" dirty="0">
              <a:cs typeface="Arial"/>
            </a:endParaRPr>
          </a:p>
          <a:p>
            <a:pPr marL="349250" indent="-342900" algn="just">
              <a:lnSpc>
                <a:spcPct val="150000"/>
              </a:lnSpc>
              <a:buFont typeface="Calibri" panose="05000000000000000000" pitchFamily="2" charset="2"/>
              <a:buChar char="-"/>
            </a:pPr>
            <a:r>
              <a:rPr lang="fr-FR" dirty="0">
                <a:cs typeface="Arial"/>
              </a:rPr>
              <a:t>Interactive data </a:t>
            </a:r>
            <a:r>
              <a:rPr lang="fr-FR" dirty="0" err="1">
                <a:cs typeface="Arial"/>
              </a:rPr>
              <a:t>visualization</a:t>
            </a:r>
            <a:endParaRPr lang="fr-FR" dirty="0">
              <a:cs typeface="Arial"/>
            </a:endParaRPr>
          </a:p>
          <a:p>
            <a:pPr marL="349250" indent="-342900" algn="just">
              <a:lnSpc>
                <a:spcPct val="150000"/>
              </a:lnSpc>
              <a:buFont typeface="Calibri" panose="05000000000000000000" pitchFamily="2" charset="2"/>
              <a:buChar char="-"/>
            </a:pPr>
            <a:r>
              <a:rPr lang="fr-FR" dirty="0">
                <a:cs typeface="Arial"/>
              </a:rPr>
              <a:t>Machine </a:t>
            </a:r>
            <a:r>
              <a:rPr lang="fr-FR" dirty="0" err="1">
                <a:cs typeface="Arial"/>
              </a:rPr>
              <a:t>learning</a:t>
            </a:r>
            <a:r>
              <a:rPr lang="fr-FR" dirty="0">
                <a:cs typeface="Arial"/>
              </a:rPr>
              <a:t> </a:t>
            </a:r>
            <a:r>
              <a:rPr lang="fr-FR" dirty="0" err="1">
                <a:cs typeface="Arial"/>
              </a:rPr>
              <a:t>prediction</a:t>
            </a:r>
            <a:endParaRPr lang="fr-FR" dirty="0">
              <a:cs typeface="Arial"/>
            </a:endParaRPr>
          </a:p>
          <a:p>
            <a:pPr marL="6350" indent="0" algn="just">
              <a:lnSpc>
                <a:spcPct val="150000"/>
              </a:lnSpc>
              <a:buNone/>
            </a:pPr>
            <a:r>
              <a:rPr lang="fr-FR" dirty="0">
                <a:cs typeface="Arial"/>
              </a:rPr>
              <a:t> In the </a:t>
            </a:r>
            <a:r>
              <a:rPr lang="fr-FR" dirty="0" err="1">
                <a:cs typeface="Arial"/>
              </a:rPr>
              <a:t>visualization</a:t>
            </a:r>
            <a:r>
              <a:rPr lang="fr-FR" dirty="0">
                <a:cs typeface="Arial"/>
              </a:rPr>
              <a:t> phase, graphs shows </a:t>
            </a:r>
            <a:r>
              <a:rPr lang="fr-FR" dirty="0" err="1">
                <a:cs typeface="Arial"/>
              </a:rPr>
              <a:t>that</a:t>
            </a:r>
            <a:r>
              <a:rPr lang="fr-FR" dirty="0">
                <a:cs typeface="Arial"/>
              </a:rPr>
              <a:t> </a:t>
            </a:r>
            <a:r>
              <a:rPr lang="fr-FR" dirty="0" err="1">
                <a:cs typeface="Arial"/>
              </a:rPr>
              <a:t>some</a:t>
            </a:r>
            <a:r>
              <a:rPr lang="fr-FR" dirty="0">
                <a:cs typeface="Arial"/>
              </a:rPr>
              <a:t> </a:t>
            </a:r>
            <a:r>
              <a:rPr lang="fr-FR" dirty="0" err="1">
                <a:cs typeface="Arial"/>
              </a:rPr>
              <a:t>features</a:t>
            </a:r>
            <a:r>
              <a:rPr lang="fr-FR" dirty="0">
                <a:cs typeface="Arial"/>
              </a:rPr>
              <a:t> of the rocket </a:t>
            </a:r>
            <a:r>
              <a:rPr lang="fr-FR" dirty="0" err="1">
                <a:cs typeface="Arial"/>
              </a:rPr>
              <a:t>launches</a:t>
            </a:r>
            <a:r>
              <a:rPr lang="fr-FR" dirty="0">
                <a:cs typeface="Arial"/>
              </a:rPr>
              <a:t> have </a:t>
            </a:r>
            <a:r>
              <a:rPr lang="fr-FR" dirty="0" err="1">
                <a:cs typeface="Arial"/>
              </a:rPr>
              <a:t>strong</a:t>
            </a:r>
            <a:r>
              <a:rPr lang="fr-FR" dirty="0">
                <a:cs typeface="Arial"/>
              </a:rPr>
              <a:t> </a:t>
            </a:r>
            <a:r>
              <a:rPr lang="fr-FR" dirty="0" err="1">
                <a:cs typeface="Arial"/>
              </a:rPr>
              <a:t>correlation</a:t>
            </a:r>
            <a:r>
              <a:rPr lang="fr-FR" dirty="0">
                <a:cs typeface="Arial"/>
              </a:rPr>
              <a:t> </a:t>
            </a:r>
            <a:r>
              <a:rPr lang="fr-FR" dirty="0" err="1">
                <a:cs typeface="Arial"/>
              </a:rPr>
              <a:t>than</a:t>
            </a:r>
            <a:r>
              <a:rPr lang="fr-FR" dirty="0">
                <a:cs typeface="Arial"/>
              </a:rPr>
              <a:t> </a:t>
            </a:r>
            <a:r>
              <a:rPr lang="fr-FR" dirty="0" err="1">
                <a:cs typeface="Arial"/>
              </a:rPr>
              <a:t>others</a:t>
            </a:r>
            <a:r>
              <a:rPr lang="fr-FR" dirty="0">
                <a:cs typeface="Arial"/>
              </a:rPr>
              <a:t> </a:t>
            </a:r>
            <a:r>
              <a:rPr lang="fr-FR" dirty="0" err="1">
                <a:cs typeface="Arial"/>
              </a:rPr>
              <a:t>with</a:t>
            </a:r>
            <a:r>
              <a:rPr lang="fr-FR" dirty="0">
                <a:cs typeface="Arial"/>
              </a:rPr>
              <a:t> the </a:t>
            </a:r>
            <a:r>
              <a:rPr lang="fr-FR" dirty="0" err="1">
                <a:cs typeface="Arial"/>
              </a:rPr>
              <a:t>outcome</a:t>
            </a:r>
            <a:r>
              <a:rPr lang="fr-FR" dirty="0">
                <a:cs typeface="Arial"/>
              </a:rPr>
              <a:t> of the </a:t>
            </a:r>
            <a:r>
              <a:rPr lang="fr-FR" dirty="0" err="1">
                <a:cs typeface="Arial"/>
              </a:rPr>
              <a:t>launches</a:t>
            </a:r>
            <a:r>
              <a:rPr lang="fr-FR" dirty="0">
                <a:cs typeface="Arial"/>
              </a:rPr>
              <a:t> </a:t>
            </a:r>
            <a:r>
              <a:rPr lang="fr-FR" dirty="0" err="1">
                <a:cs typeface="Arial"/>
              </a:rPr>
              <a:t>success</a:t>
            </a:r>
            <a:r>
              <a:rPr lang="fr-FR" dirty="0">
                <a:cs typeface="Arial"/>
              </a:rPr>
              <a:t> or </a:t>
            </a:r>
            <a:r>
              <a:rPr lang="fr-FR" dirty="0" err="1">
                <a:cs typeface="Arial"/>
              </a:rPr>
              <a:t>failure</a:t>
            </a:r>
            <a:r>
              <a:rPr lang="fr-FR" dirty="0">
                <a:cs typeface="Arial"/>
              </a:rPr>
              <a:t>.</a:t>
            </a:r>
          </a:p>
          <a:p>
            <a:pPr marL="6350" indent="0" algn="just">
              <a:lnSpc>
                <a:spcPct val="150000"/>
              </a:lnSpc>
              <a:buNone/>
            </a:pPr>
            <a:r>
              <a:rPr lang="fr-FR" dirty="0">
                <a:cs typeface="Arial"/>
              </a:rPr>
              <a:t> For the </a:t>
            </a:r>
            <a:r>
              <a:rPr lang="fr-FR" dirty="0" err="1">
                <a:cs typeface="Arial"/>
              </a:rPr>
              <a:t>prediction</a:t>
            </a:r>
            <a:r>
              <a:rPr lang="fr-FR" dirty="0">
                <a:cs typeface="Arial"/>
              </a:rPr>
              <a:t>, </a:t>
            </a:r>
            <a:r>
              <a:rPr lang="fr-FR" dirty="0" err="1">
                <a:cs typeface="Arial"/>
              </a:rPr>
              <a:t>It's</a:t>
            </a:r>
            <a:r>
              <a:rPr lang="fr-FR" dirty="0">
                <a:cs typeface="Arial"/>
              </a:rPr>
              <a:t> </a:t>
            </a:r>
            <a:r>
              <a:rPr lang="fr-FR" dirty="0" err="1">
                <a:cs typeface="Arial"/>
              </a:rPr>
              <a:t>concluded</a:t>
            </a:r>
            <a:r>
              <a:rPr lang="fr-FR" dirty="0">
                <a:cs typeface="Arial"/>
              </a:rPr>
              <a:t> </a:t>
            </a:r>
            <a:r>
              <a:rPr lang="fr-FR" dirty="0" err="1">
                <a:cs typeface="Arial"/>
              </a:rPr>
              <a:t>that</a:t>
            </a:r>
            <a:r>
              <a:rPr lang="fr-FR" dirty="0">
                <a:cs typeface="Arial"/>
              </a:rPr>
              <a:t> </a:t>
            </a:r>
            <a:r>
              <a:rPr lang="fr-FR" b="1" dirty="0" err="1">
                <a:cs typeface="Arial"/>
              </a:rPr>
              <a:t>decision</a:t>
            </a:r>
            <a:r>
              <a:rPr lang="fr-FR" b="1" dirty="0">
                <a:cs typeface="Arial"/>
              </a:rPr>
              <a:t> </a:t>
            </a:r>
            <a:r>
              <a:rPr lang="fr-FR" b="1" dirty="0" err="1">
                <a:cs typeface="Arial"/>
              </a:rPr>
              <a:t>tree</a:t>
            </a:r>
            <a:r>
              <a:rPr lang="fr-FR" dirty="0">
                <a:cs typeface="Arial"/>
              </a:rPr>
              <a:t> </a:t>
            </a:r>
            <a:r>
              <a:rPr lang="fr-FR" dirty="0" err="1">
                <a:cs typeface="Arial"/>
              </a:rPr>
              <a:t>may</a:t>
            </a:r>
            <a:r>
              <a:rPr lang="fr-FR" dirty="0">
                <a:cs typeface="Arial"/>
              </a:rPr>
              <a:t> </a:t>
            </a:r>
            <a:r>
              <a:rPr lang="fr-FR" dirty="0" err="1">
                <a:cs typeface="Arial"/>
              </a:rPr>
              <a:t>be</a:t>
            </a:r>
            <a:r>
              <a:rPr lang="fr-FR" dirty="0">
                <a:cs typeface="Arial"/>
              </a:rPr>
              <a:t> the best machine </a:t>
            </a:r>
            <a:r>
              <a:rPr lang="fr-FR" dirty="0" err="1">
                <a:cs typeface="Arial"/>
              </a:rPr>
              <a:t>learning</a:t>
            </a:r>
            <a:r>
              <a:rPr lang="fr-FR" dirty="0">
                <a:cs typeface="Arial"/>
              </a:rPr>
              <a:t> </a:t>
            </a:r>
            <a:r>
              <a:rPr lang="fr-FR" dirty="0" err="1">
                <a:cs typeface="Arial"/>
              </a:rPr>
              <a:t>algorithm</a:t>
            </a:r>
            <a:r>
              <a:rPr lang="fr-FR" dirty="0">
                <a:cs typeface="Arial"/>
              </a:rPr>
              <a:t> to </a:t>
            </a:r>
            <a:r>
              <a:rPr lang="fr-FR" dirty="0" err="1">
                <a:cs typeface="Arial"/>
              </a:rPr>
              <a:t>predict</a:t>
            </a:r>
            <a:r>
              <a:rPr lang="fr-FR" dirty="0">
                <a:cs typeface="Arial"/>
              </a:rPr>
              <a:t> if the Falcon 9 first stage </a:t>
            </a:r>
            <a:r>
              <a:rPr lang="fr-FR" dirty="0" err="1">
                <a:cs typeface="Arial"/>
              </a:rPr>
              <a:t>will</a:t>
            </a:r>
            <a:r>
              <a:rPr lang="fr-FR" dirty="0">
                <a:cs typeface="Arial"/>
              </a:rPr>
              <a:t> land </a:t>
            </a:r>
            <a:r>
              <a:rPr lang="fr-FR" dirty="0" err="1">
                <a:cs typeface="Arial"/>
              </a:rPr>
              <a:t>successfully</a:t>
            </a:r>
            <a:r>
              <a:rPr lang="fr-FR" dirty="0">
                <a:cs typeface="Arial"/>
              </a:rPr>
              <a:t>.</a:t>
            </a:r>
          </a:p>
        </p:txBody>
      </p:sp>
    </p:spTree>
    <p:extLst>
      <p:ext uri="{BB962C8B-B14F-4D97-AF65-F5344CB8AC3E}">
        <p14:creationId xmlns:p14="http://schemas.microsoft.com/office/powerpoint/2010/main" val="1814583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71B861-4739-4FA0-A434-787289E6C1BD}"/>
              </a:ext>
            </a:extLst>
          </p:cNvPr>
          <p:cNvSpPr txBox="1"/>
          <p:nvPr/>
        </p:nvSpPr>
        <p:spPr>
          <a:xfrm>
            <a:off x="2719385" y="2561605"/>
            <a:ext cx="7445385" cy="646331"/>
          </a:xfrm>
          <a:prstGeom prst="rect">
            <a:avLst/>
          </a:prstGeom>
          <a:noFill/>
        </p:spPr>
        <p:txBody>
          <a:bodyPr wrap="square">
            <a:spAutoFit/>
          </a:bodyPr>
          <a:lstStyle/>
          <a:p>
            <a:r>
              <a:rPr lang="en-US" sz="1800" dirty="0"/>
              <a:t>Listing the date when the first successful landing outcome in ground pad was achieved</a:t>
            </a:r>
          </a:p>
        </p:txBody>
      </p:sp>
      <p:pic>
        <p:nvPicPr>
          <p:cNvPr id="6" name="Picture 5">
            <a:extLst>
              <a:ext uri="{FF2B5EF4-FFF2-40B4-BE49-F238E27FC236}">
                <a16:creationId xmlns:a16="http://schemas.microsoft.com/office/drawing/2014/main" id="{A3B6040E-6AF4-423E-BC14-48DD147D8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9386" y="3338565"/>
            <a:ext cx="7445385" cy="2491956"/>
          </a:xfrm>
          <a:prstGeom prst="rect">
            <a:avLst/>
          </a:prstGeom>
        </p:spPr>
      </p:pic>
      <p:sp>
        <p:nvSpPr>
          <p:cNvPr id="7" name="TextBox 6">
            <a:extLst>
              <a:ext uri="{FF2B5EF4-FFF2-40B4-BE49-F238E27FC236}">
                <a16:creationId xmlns:a16="http://schemas.microsoft.com/office/drawing/2014/main" id="{63A69982-E8FB-4E41-BBF8-1741938653D7}"/>
              </a:ext>
            </a:extLst>
          </p:cNvPr>
          <p:cNvSpPr txBox="1"/>
          <p:nvPr/>
        </p:nvSpPr>
        <p:spPr>
          <a:xfrm>
            <a:off x="4214813" y="785813"/>
            <a:ext cx="3524363"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defPPr>
              <a:defRPr lang="en-US"/>
            </a:defPPr>
            <a:lvl1pP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First </a:t>
            </a:r>
            <a:r>
              <a:rPr lang="fr-FR" dirty="0" err="1"/>
              <a:t>successful</a:t>
            </a:r>
            <a:r>
              <a:rPr lang="fr-FR" dirty="0"/>
              <a:t> </a:t>
            </a:r>
            <a:r>
              <a:rPr lang="fr-FR" dirty="0" err="1"/>
              <a:t>ground</a:t>
            </a:r>
            <a:r>
              <a:rPr lang="fr-FR" dirty="0"/>
              <a:t> landing date</a:t>
            </a:r>
          </a:p>
        </p:txBody>
      </p:sp>
      <p:sp>
        <p:nvSpPr>
          <p:cNvPr id="8" name="Title 1">
            <a:extLst>
              <a:ext uri="{FF2B5EF4-FFF2-40B4-BE49-F238E27FC236}">
                <a16:creationId xmlns:a16="http://schemas.microsoft.com/office/drawing/2014/main" id="{982D951D-3109-4636-BA87-C1B95840D826}"/>
              </a:ext>
            </a:extLst>
          </p:cNvPr>
          <p:cNvSpPr>
            <a:spLocks noGrp="1"/>
          </p:cNvSpPr>
          <p:nvPr>
            <p:ph type="title"/>
          </p:nvPr>
        </p:nvSpPr>
        <p:spPr>
          <a:xfrm>
            <a:off x="74526" y="70632"/>
            <a:ext cx="2457659" cy="482342"/>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sz="2400" b="1" dirty="0">
                <a:solidFill>
                  <a:schemeClr val="accent3"/>
                </a:solidFill>
                <a:latin typeface="+mn-lt"/>
                <a:ea typeface="+mn-ea"/>
                <a:cs typeface="+mn-cs"/>
              </a:rPr>
              <a:t>EDA </a:t>
            </a:r>
            <a:r>
              <a:rPr lang="fr-FR" sz="2400" b="1" dirty="0" err="1">
                <a:solidFill>
                  <a:schemeClr val="accent3"/>
                </a:solidFill>
                <a:latin typeface="+mn-lt"/>
                <a:ea typeface="+mn-ea"/>
                <a:cs typeface="+mn-cs"/>
              </a:rPr>
              <a:t>with</a:t>
            </a:r>
            <a:r>
              <a:rPr lang="fr-FR" sz="2400" b="1" dirty="0">
                <a:solidFill>
                  <a:schemeClr val="accent3"/>
                </a:solidFill>
                <a:latin typeface="+mn-lt"/>
                <a:ea typeface="+mn-ea"/>
                <a:cs typeface="+mn-cs"/>
              </a:rPr>
              <a:t> SQL</a:t>
            </a:r>
          </a:p>
        </p:txBody>
      </p:sp>
    </p:spTree>
    <p:extLst>
      <p:ext uri="{BB962C8B-B14F-4D97-AF65-F5344CB8AC3E}">
        <p14:creationId xmlns:p14="http://schemas.microsoft.com/office/powerpoint/2010/main" val="3331882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71B861-4739-4FA0-A434-787289E6C1BD}"/>
              </a:ext>
            </a:extLst>
          </p:cNvPr>
          <p:cNvSpPr txBox="1"/>
          <p:nvPr/>
        </p:nvSpPr>
        <p:spPr>
          <a:xfrm>
            <a:off x="2358065" y="1620553"/>
            <a:ext cx="7475867" cy="646331"/>
          </a:xfrm>
          <a:prstGeom prst="rect">
            <a:avLst/>
          </a:prstGeom>
          <a:noFill/>
        </p:spPr>
        <p:txBody>
          <a:bodyPr wrap="square">
            <a:spAutoFit/>
          </a:bodyPr>
          <a:lstStyle/>
          <a:p>
            <a:r>
              <a:rPr lang="en-US" sz="1800" dirty="0"/>
              <a:t>Listing the names of the boosters which have success in drone ship and have payload mass greater than 4000 but less than 6000</a:t>
            </a:r>
          </a:p>
        </p:txBody>
      </p:sp>
      <p:pic>
        <p:nvPicPr>
          <p:cNvPr id="3" name="Picture 2">
            <a:extLst>
              <a:ext uri="{FF2B5EF4-FFF2-40B4-BE49-F238E27FC236}">
                <a16:creationId xmlns:a16="http://schemas.microsoft.com/office/drawing/2014/main" id="{C2D027C2-097C-4231-B4C8-418CACD37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8066" y="2579670"/>
            <a:ext cx="7475868" cy="4008467"/>
          </a:xfrm>
          <a:prstGeom prst="rect">
            <a:avLst/>
          </a:prstGeom>
        </p:spPr>
      </p:pic>
      <p:sp>
        <p:nvSpPr>
          <p:cNvPr id="5" name="TextBox 4">
            <a:extLst>
              <a:ext uri="{FF2B5EF4-FFF2-40B4-BE49-F238E27FC236}">
                <a16:creationId xmlns:a16="http://schemas.microsoft.com/office/drawing/2014/main" id="{29103CD5-30C7-448C-B229-C47A6671B61D}"/>
              </a:ext>
            </a:extLst>
          </p:cNvPr>
          <p:cNvSpPr txBox="1"/>
          <p:nvPr/>
        </p:nvSpPr>
        <p:spPr>
          <a:xfrm>
            <a:off x="2255674" y="1142759"/>
            <a:ext cx="7223452"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defPPr>
              <a:defRPr lang="en-US"/>
            </a:defPPr>
            <a:lvl1pP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err="1"/>
              <a:t>Successful</a:t>
            </a:r>
            <a:r>
              <a:rPr lang="fr-FR" dirty="0"/>
              <a:t> drone landing </a:t>
            </a:r>
            <a:r>
              <a:rPr lang="fr-FR" dirty="0" err="1"/>
              <a:t>with</a:t>
            </a:r>
            <a:r>
              <a:rPr lang="fr-FR" dirty="0"/>
              <a:t> </a:t>
            </a:r>
            <a:r>
              <a:rPr lang="fr-FR" dirty="0" err="1"/>
              <a:t>payload</a:t>
            </a:r>
            <a:r>
              <a:rPr lang="fr-FR" dirty="0"/>
              <a:t> </a:t>
            </a:r>
            <a:r>
              <a:rPr lang="fr-FR" dirty="0" err="1"/>
              <a:t>between</a:t>
            </a:r>
            <a:r>
              <a:rPr lang="fr-FR" dirty="0"/>
              <a:t> 4000 and 6000</a:t>
            </a:r>
          </a:p>
        </p:txBody>
      </p:sp>
      <p:sp>
        <p:nvSpPr>
          <p:cNvPr id="6" name="Title 1">
            <a:extLst>
              <a:ext uri="{FF2B5EF4-FFF2-40B4-BE49-F238E27FC236}">
                <a16:creationId xmlns:a16="http://schemas.microsoft.com/office/drawing/2014/main" id="{8A306D6C-61CC-4FE4-9F44-238EA544528E}"/>
              </a:ext>
            </a:extLst>
          </p:cNvPr>
          <p:cNvSpPr>
            <a:spLocks noGrp="1"/>
          </p:cNvSpPr>
          <p:nvPr>
            <p:ph type="title"/>
          </p:nvPr>
        </p:nvSpPr>
        <p:spPr>
          <a:xfrm>
            <a:off x="74526" y="70632"/>
            <a:ext cx="2457659" cy="482342"/>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sz="2400" b="1" dirty="0">
                <a:solidFill>
                  <a:schemeClr val="accent3"/>
                </a:solidFill>
                <a:latin typeface="+mn-lt"/>
                <a:ea typeface="+mn-ea"/>
                <a:cs typeface="+mn-cs"/>
              </a:rPr>
              <a:t>EDA </a:t>
            </a:r>
            <a:r>
              <a:rPr lang="fr-FR" sz="2400" b="1" dirty="0" err="1">
                <a:solidFill>
                  <a:schemeClr val="accent3"/>
                </a:solidFill>
                <a:latin typeface="+mn-lt"/>
                <a:ea typeface="+mn-ea"/>
                <a:cs typeface="+mn-cs"/>
              </a:rPr>
              <a:t>with</a:t>
            </a:r>
            <a:r>
              <a:rPr lang="fr-FR" sz="2400" b="1" dirty="0">
                <a:solidFill>
                  <a:schemeClr val="accent3"/>
                </a:solidFill>
                <a:latin typeface="+mn-lt"/>
                <a:ea typeface="+mn-ea"/>
                <a:cs typeface="+mn-cs"/>
              </a:rPr>
              <a:t> SQL</a:t>
            </a:r>
          </a:p>
        </p:txBody>
      </p:sp>
    </p:spTree>
    <p:extLst>
      <p:ext uri="{BB962C8B-B14F-4D97-AF65-F5344CB8AC3E}">
        <p14:creationId xmlns:p14="http://schemas.microsoft.com/office/powerpoint/2010/main" val="3321343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71B861-4739-4FA0-A434-787289E6C1BD}"/>
              </a:ext>
            </a:extLst>
          </p:cNvPr>
          <p:cNvSpPr txBox="1"/>
          <p:nvPr/>
        </p:nvSpPr>
        <p:spPr>
          <a:xfrm>
            <a:off x="461962" y="3259247"/>
            <a:ext cx="6096000" cy="646331"/>
          </a:xfrm>
          <a:prstGeom prst="rect">
            <a:avLst/>
          </a:prstGeom>
          <a:noFill/>
        </p:spPr>
        <p:txBody>
          <a:bodyPr wrap="square">
            <a:spAutoFit/>
          </a:bodyPr>
          <a:lstStyle/>
          <a:p>
            <a:r>
              <a:rPr lang="en-US" sz="1800" dirty="0"/>
              <a:t>Listing the total number of successful and failure mission outcomes</a:t>
            </a:r>
          </a:p>
        </p:txBody>
      </p:sp>
      <p:pic>
        <p:nvPicPr>
          <p:cNvPr id="3" name="Picture 2">
            <a:extLst>
              <a:ext uri="{FF2B5EF4-FFF2-40B4-BE49-F238E27FC236}">
                <a16:creationId xmlns:a16="http://schemas.microsoft.com/office/drawing/2014/main" id="{4621473F-2421-4868-BADD-A5CC16B77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193420"/>
            <a:ext cx="5273497" cy="4328535"/>
          </a:xfrm>
          <a:prstGeom prst="rect">
            <a:avLst/>
          </a:prstGeom>
        </p:spPr>
      </p:pic>
      <p:graphicFrame>
        <p:nvGraphicFramePr>
          <p:cNvPr id="5" name="Table 5">
            <a:extLst>
              <a:ext uri="{FF2B5EF4-FFF2-40B4-BE49-F238E27FC236}">
                <a16:creationId xmlns:a16="http://schemas.microsoft.com/office/drawing/2014/main" id="{E41BC513-0ACA-4371-90A6-E3BA6FC5DFC3}"/>
              </a:ext>
            </a:extLst>
          </p:cNvPr>
          <p:cNvGraphicFramePr>
            <a:graphicFrameLocks noGrp="1"/>
          </p:cNvGraphicFramePr>
          <p:nvPr>
            <p:extLst>
              <p:ext uri="{D42A27DB-BD31-4B8C-83A1-F6EECF244321}">
                <p14:modId xmlns:p14="http://schemas.microsoft.com/office/powerpoint/2010/main" val="3979977946"/>
              </p:ext>
            </p:extLst>
          </p:nvPr>
        </p:nvGraphicFramePr>
        <p:xfrm>
          <a:off x="822503" y="4267834"/>
          <a:ext cx="4324440" cy="1036320"/>
        </p:xfrm>
        <a:graphic>
          <a:graphicData uri="http://schemas.openxmlformats.org/drawingml/2006/table">
            <a:tbl>
              <a:tblPr firstRow="1" bandRow="1">
                <a:tableStyleId>{7DF18680-E054-41AD-8BC1-D1AEF772440D}</a:tableStyleId>
              </a:tblPr>
              <a:tblGrid>
                <a:gridCol w="2162220">
                  <a:extLst>
                    <a:ext uri="{9D8B030D-6E8A-4147-A177-3AD203B41FA5}">
                      <a16:colId xmlns:a16="http://schemas.microsoft.com/office/drawing/2014/main" val="3534966088"/>
                    </a:ext>
                  </a:extLst>
                </a:gridCol>
                <a:gridCol w="2162220">
                  <a:extLst>
                    <a:ext uri="{9D8B030D-6E8A-4147-A177-3AD203B41FA5}">
                      <a16:colId xmlns:a16="http://schemas.microsoft.com/office/drawing/2014/main" val="50722561"/>
                    </a:ext>
                  </a:extLst>
                </a:gridCol>
              </a:tblGrid>
              <a:tr h="370840">
                <a:tc>
                  <a:txBody>
                    <a:bodyPr/>
                    <a:lstStyle/>
                    <a:p>
                      <a:r>
                        <a:rPr lang="fr-FR" dirty="0"/>
                        <a:t>Total </a:t>
                      </a:r>
                      <a:r>
                        <a:rPr lang="fr-FR" dirty="0" err="1"/>
                        <a:t>successful</a:t>
                      </a:r>
                      <a:r>
                        <a:rPr lang="fr-FR" dirty="0"/>
                        <a:t> mission </a:t>
                      </a:r>
                      <a:r>
                        <a:rPr lang="fr-FR" dirty="0" err="1"/>
                        <a:t>outcomes</a:t>
                      </a:r>
                      <a:endParaRPr lang="fr-FR" dirty="0"/>
                    </a:p>
                  </a:txBody>
                  <a:tcPr/>
                </a:tc>
                <a:tc>
                  <a:txBody>
                    <a:bodyPr/>
                    <a:lstStyle/>
                    <a:p>
                      <a:r>
                        <a:rPr lang="fr-FR" dirty="0"/>
                        <a:t>Total </a:t>
                      </a:r>
                      <a:r>
                        <a:rPr lang="fr-FR" dirty="0" err="1"/>
                        <a:t>failure</a:t>
                      </a:r>
                      <a:r>
                        <a:rPr lang="fr-FR" dirty="0"/>
                        <a:t> </a:t>
                      </a:r>
                      <a:r>
                        <a:rPr lang="fr-FR" dirty="0" err="1"/>
                        <a:t>mision</a:t>
                      </a:r>
                      <a:r>
                        <a:rPr lang="fr-FR" dirty="0"/>
                        <a:t> </a:t>
                      </a:r>
                      <a:r>
                        <a:rPr lang="fr-FR" dirty="0" err="1"/>
                        <a:t>outcomes</a:t>
                      </a:r>
                      <a:endParaRPr lang="fr-FR" dirty="0"/>
                    </a:p>
                  </a:txBody>
                  <a:tcPr/>
                </a:tc>
                <a:extLst>
                  <a:ext uri="{0D108BD9-81ED-4DB2-BD59-A6C34878D82A}">
                    <a16:rowId xmlns:a16="http://schemas.microsoft.com/office/drawing/2014/main" val="1942630548"/>
                  </a:ext>
                </a:extLst>
              </a:tr>
              <a:tr h="370840">
                <a:tc>
                  <a:txBody>
                    <a:bodyPr/>
                    <a:lstStyle/>
                    <a:p>
                      <a:pPr algn="ctr"/>
                      <a:r>
                        <a:rPr lang="fr-FR" sz="2000" b="1" dirty="0"/>
                        <a:t>61</a:t>
                      </a:r>
                    </a:p>
                  </a:txBody>
                  <a:tcPr/>
                </a:tc>
                <a:tc>
                  <a:txBody>
                    <a:bodyPr/>
                    <a:lstStyle/>
                    <a:p>
                      <a:pPr algn="ctr"/>
                      <a:r>
                        <a:rPr lang="fr-FR" sz="2000" b="1" dirty="0"/>
                        <a:t>10</a:t>
                      </a:r>
                    </a:p>
                  </a:txBody>
                  <a:tcPr/>
                </a:tc>
                <a:extLst>
                  <a:ext uri="{0D108BD9-81ED-4DB2-BD59-A6C34878D82A}">
                    <a16:rowId xmlns:a16="http://schemas.microsoft.com/office/drawing/2014/main" val="2606114016"/>
                  </a:ext>
                </a:extLst>
              </a:tr>
            </a:tbl>
          </a:graphicData>
        </a:graphic>
      </p:graphicFrame>
      <p:sp>
        <p:nvSpPr>
          <p:cNvPr id="6" name="TextBox 5">
            <a:extLst>
              <a:ext uri="{FF2B5EF4-FFF2-40B4-BE49-F238E27FC236}">
                <a16:creationId xmlns:a16="http://schemas.microsoft.com/office/drawing/2014/main" id="{8F009AD0-CC69-4E1C-970F-24794E81CA50}"/>
              </a:ext>
            </a:extLst>
          </p:cNvPr>
          <p:cNvSpPr txBox="1"/>
          <p:nvPr/>
        </p:nvSpPr>
        <p:spPr>
          <a:xfrm>
            <a:off x="2717006" y="655618"/>
            <a:ext cx="6757988"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defPPr>
              <a:defRPr lang="en-US"/>
            </a:defPPr>
            <a:lvl1pP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Total </a:t>
            </a:r>
            <a:r>
              <a:rPr lang="fr-FR" dirty="0" err="1"/>
              <a:t>number</a:t>
            </a:r>
            <a:r>
              <a:rPr lang="fr-FR" dirty="0"/>
              <a:t> of </a:t>
            </a:r>
            <a:r>
              <a:rPr lang="fr-FR" dirty="0" err="1"/>
              <a:t>successful</a:t>
            </a:r>
            <a:r>
              <a:rPr lang="fr-FR" dirty="0"/>
              <a:t> and </a:t>
            </a:r>
            <a:r>
              <a:rPr lang="fr-FR" dirty="0" err="1"/>
              <a:t>failure</a:t>
            </a:r>
            <a:r>
              <a:rPr lang="fr-FR" dirty="0"/>
              <a:t> mission </a:t>
            </a:r>
            <a:r>
              <a:rPr lang="fr-FR" dirty="0" err="1"/>
              <a:t>outcomes</a:t>
            </a:r>
            <a:r>
              <a:rPr lang="fr-FR" dirty="0"/>
              <a:t> </a:t>
            </a:r>
          </a:p>
        </p:txBody>
      </p:sp>
      <p:sp>
        <p:nvSpPr>
          <p:cNvPr id="7" name="Title 1">
            <a:extLst>
              <a:ext uri="{FF2B5EF4-FFF2-40B4-BE49-F238E27FC236}">
                <a16:creationId xmlns:a16="http://schemas.microsoft.com/office/drawing/2014/main" id="{B9373D8A-DDF2-4842-A278-39405228CBA9}"/>
              </a:ext>
            </a:extLst>
          </p:cNvPr>
          <p:cNvSpPr>
            <a:spLocks noGrp="1"/>
          </p:cNvSpPr>
          <p:nvPr>
            <p:ph type="title"/>
          </p:nvPr>
        </p:nvSpPr>
        <p:spPr>
          <a:xfrm>
            <a:off x="74526" y="70632"/>
            <a:ext cx="2457659" cy="482342"/>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sz="2400" b="1" dirty="0">
                <a:solidFill>
                  <a:schemeClr val="accent3"/>
                </a:solidFill>
                <a:latin typeface="+mn-lt"/>
                <a:ea typeface="+mn-ea"/>
                <a:cs typeface="+mn-cs"/>
              </a:rPr>
              <a:t>EDA </a:t>
            </a:r>
            <a:r>
              <a:rPr lang="fr-FR" sz="2400" b="1" dirty="0" err="1">
                <a:solidFill>
                  <a:schemeClr val="accent3"/>
                </a:solidFill>
                <a:latin typeface="+mn-lt"/>
                <a:ea typeface="+mn-ea"/>
                <a:cs typeface="+mn-cs"/>
              </a:rPr>
              <a:t>with</a:t>
            </a:r>
            <a:r>
              <a:rPr lang="fr-FR" sz="2400" b="1" dirty="0">
                <a:solidFill>
                  <a:schemeClr val="accent3"/>
                </a:solidFill>
                <a:latin typeface="+mn-lt"/>
                <a:ea typeface="+mn-ea"/>
                <a:cs typeface="+mn-cs"/>
              </a:rPr>
              <a:t> SQL</a:t>
            </a:r>
          </a:p>
        </p:txBody>
      </p:sp>
    </p:spTree>
    <p:extLst>
      <p:ext uri="{BB962C8B-B14F-4D97-AF65-F5344CB8AC3E}">
        <p14:creationId xmlns:p14="http://schemas.microsoft.com/office/powerpoint/2010/main" val="2068036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71B861-4739-4FA0-A434-787289E6C1BD}"/>
              </a:ext>
            </a:extLst>
          </p:cNvPr>
          <p:cNvSpPr txBox="1"/>
          <p:nvPr/>
        </p:nvSpPr>
        <p:spPr>
          <a:xfrm>
            <a:off x="3186111" y="1912828"/>
            <a:ext cx="5819776" cy="646331"/>
          </a:xfrm>
          <a:prstGeom prst="rect">
            <a:avLst/>
          </a:prstGeom>
          <a:noFill/>
        </p:spPr>
        <p:txBody>
          <a:bodyPr wrap="square">
            <a:spAutoFit/>
          </a:bodyPr>
          <a:lstStyle/>
          <a:p>
            <a:r>
              <a:rPr lang="en-US" sz="1800" dirty="0"/>
              <a:t>Listing the names of the booster versions which have carried the maximum payload mass</a:t>
            </a:r>
          </a:p>
        </p:txBody>
      </p:sp>
      <p:sp>
        <p:nvSpPr>
          <p:cNvPr id="5" name="TextBox 4">
            <a:extLst>
              <a:ext uri="{FF2B5EF4-FFF2-40B4-BE49-F238E27FC236}">
                <a16:creationId xmlns:a16="http://schemas.microsoft.com/office/drawing/2014/main" id="{7FC9774F-7512-40B6-9CA1-4D546AA05316}"/>
              </a:ext>
            </a:extLst>
          </p:cNvPr>
          <p:cNvSpPr txBox="1"/>
          <p:nvPr/>
        </p:nvSpPr>
        <p:spPr>
          <a:xfrm>
            <a:off x="3837279" y="1016280"/>
            <a:ext cx="4174541"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defPPr>
              <a:defRPr lang="en-US"/>
            </a:defPPr>
            <a:lvl1pP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Boosters </a:t>
            </a:r>
            <a:r>
              <a:rPr lang="fr-FR" dirty="0" err="1"/>
              <a:t>carried</a:t>
            </a:r>
            <a:r>
              <a:rPr lang="fr-FR" dirty="0"/>
              <a:t> maximum </a:t>
            </a:r>
            <a:r>
              <a:rPr lang="fr-FR" dirty="0" err="1"/>
              <a:t>payload</a:t>
            </a:r>
            <a:endParaRPr lang="fr-FR" dirty="0"/>
          </a:p>
        </p:txBody>
      </p:sp>
      <p:pic>
        <p:nvPicPr>
          <p:cNvPr id="7" name="Picture 6">
            <a:extLst>
              <a:ext uri="{FF2B5EF4-FFF2-40B4-BE49-F238E27FC236}">
                <a16:creationId xmlns:a16="http://schemas.microsoft.com/office/drawing/2014/main" id="{F23D71DC-13B6-4147-B084-66088233E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4207" y="2559159"/>
            <a:ext cx="4849063" cy="4119152"/>
          </a:xfrm>
          <a:prstGeom prst="rect">
            <a:avLst/>
          </a:prstGeom>
        </p:spPr>
      </p:pic>
      <p:sp>
        <p:nvSpPr>
          <p:cNvPr id="8" name="Title 1">
            <a:extLst>
              <a:ext uri="{FF2B5EF4-FFF2-40B4-BE49-F238E27FC236}">
                <a16:creationId xmlns:a16="http://schemas.microsoft.com/office/drawing/2014/main" id="{9B6C52CE-379C-467D-9F4F-D4FFFFA2C9F6}"/>
              </a:ext>
            </a:extLst>
          </p:cNvPr>
          <p:cNvSpPr>
            <a:spLocks noGrp="1"/>
          </p:cNvSpPr>
          <p:nvPr>
            <p:ph type="title"/>
          </p:nvPr>
        </p:nvSpPr>
        <p:spPr>
          <a:xfrm>
            <a:off x="74526" y="70632"/>
            <a:ext cx="2457659" cy="482342"/>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sz="2400" b="1" dirty="0">
                <a:solidFill>
                  <a:schemeClr val="accent3"/>
                </a:solidFill>
                <a:latin typeface="+mn-lt"/>
                <a:ea typeface="+mn-ea"/>
                <a:cs typeface="+mn-cs"/>
              </a:rPr>
              <a:t>EDA </a:t>
            </a:r>
            <a:r>
              <a:rPr lang="fr-FR" sz="2400" b="1" dirty="0" err="1">
                <a:solidFill>
                  <a:schemeClr val="accent3"/>
                </a:solidFill>
                <a:latin typeface="+mn-lt"/>
                <a:ea typeface="+mn-ea"/>
                <a:cs typeface="+mn-cs"/>
              </a:rPr>
              <a:t>with</a:t>
            </a:r>
            <a:r>
              <a:rPr lang="fr-FR" sz="2400" b="1" dirty="0">
                <a:solidFill>
                  <a:schemeClr val="accent3"/>
                </a:solidFill>
                <a:latin typeface="+mn-lt"/>
                <a:ea typeface="+mn-ea"/>
                <a:cs typeface="+mn-cs"/>
              </a:rPr>
              <a:t> SQL</a:t>
            </a:r>
          </a:p>
        </p:txBody>
      </p:sp>
    </p:spTree>
    <p:extLst>
      <p:ext uri="{BB962C8B-B14F-4D97-AF65-F5344CB8AC3E}">
        <p14:creationId xmlns:p14="http://schemas.microsoft.com/office/powerpoint/2010/main" val="2244121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71B861-4739-4FA0-A434-787289E6C1BD}"/>
              </a:ext>
            </a:extLst>
          </p:cNvPr>
          <p:cNvSpPr txBox="1"/>
          <p:nvPr/>
        </p:nvSpPr>
        <p:spPr>
          <a:xfrm>
            <a:off x="210608" y="2476081"/>
            <a:ext cx="3989917" cy="1200329"/>
          </a:xfrm>
          <a:prstGeom prst="rect">
            <a:avLst/>
          </a:prstGeom>
          <a:noFill/>
        </p:spPr>
        <p:txBody>
          <a:bodyPr wrap="square">
            <a:spAutoFit/>
          </a:bodyPr>
          <a:lstStyle/>
          <a:p>
            <a:pPr algn="just"/>
            <a:r>
              <a:rPr lang="en-US" sz="1800" dirty="0"/>
              <a:t>	Listing the failed landing outcomes in drone ship, their booster versions and launch site names for the months in year 2015</a:t>
            </a:r>
          </a:p>
        </p:txBody>
      </p:sp>
      <p:pic>
        <p:nvPicPr>
          <p:cNvPr id="3" name="Picture 2">
            <a:extLst>
              <a:ext uri="{FF2B5EF4-FFF2-40B4-BE49-F238E27FC236}">
                <a16:creationId xmlns:a16="http://schemas.microsoft.com/office/drawing/2014/main" id="{34C4D735-848C-4CAA-B5F6-182C94221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2658" y="1636512"/>
            <a:ext cx="7437765" cy="4953429"/>
          </a:xfrm>
          <a:prstGeom prst="rect">
            <a:avLst/>
          </a:prstGeom>
        </p:spPr>
      </p:pic>
      <p:sp>
        <p:nvSpPr>
          <p:cNvPr id="5" name="TextBox 4">
            <a:extLst>
              <a:ext uri="{FF2B5EF4-FFF2-40B4-BE49-F238E27FC236}">
                <a16:creationId xmlns:a16="http://schemas.microsoft.com/office/drawing/2014/main" id="{47C04B15-6B16-4AD5-BE64-A22016737F0F}"/>
              </a:ext>
            </a:extLst>
          </p:cNvPr>
          <p:cNvSpPr txBox="1"/>
          <p:nvPr/>
        </p:nvSpPr>
        <p:spPr>
          <a:xfrm>
            <a:off x="4560463" y="411637"/>
            <a:ext cx="2444900"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defPPr>
              <a:defRPr lang="en-US"/>
            </a:defPPr>
            <a:lvl1pP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2015 launch records</a:t>
            </a:r>
          </a:p>
        </p:txBody>
      </p:sp>
      <p:sp>
        <p:nvSpPr>
          <p:cNvPr id="6" name="Title 1">
            <a:extLst>
              <a:ext uri="{FF2B5EF4-FFF2-40B4-BE49-F238E27FC236}">
                <a16:creationId xmlns:a16="http://schemas.microsoft.com/office/drawing/2014/main" id="{1224535F-6638-4536-A12C-CBB0DC66E438}"/>
              </a:ext>
            </a:extLst>
          </p:cNvPr>
          <p:cNvSpPr>
            <a:spLocks noGrp="1"/>
          </p:cNvSpPr>
          <p:nvPr>
            <p:ph type="title"/>
          </p:nvPr>
        </p:nvSpPr>
        <p:spPr>
          <a:xfrm>
            <a:off x="74526" y="70632"/>
            <a:ext cx="2457659" cy="482342"/>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sz="2400" b="1" dirty="0">
                <a:solidFill>
                  <a:schemeClr val="accent3"/>
                </a:solidFill>
                <a:latin typeface="+mn-lt"/>
                <a:ea typeface="+mn-ea"/>
                <a:cs typeface="+mn-cs"/>
              </a:rPr>
              <a:t>EDA </a:t>
            </a:r>
            <a:r>
              <a:rPr lang="fr-FR" sz="2400" b="1" dirty="0" err="1">
                <a:solidFill>
                  <a:schemeClr val="accent3"/>
                </a:solidFill>
                <a:latin typeface="+mn-lt"/>
                <a:ea typeface="+mn-ea"/>
                <a:cs typeface="+mn-cs"/>
              </a:rPr>
              <a:t>with</a:t>
            </a:r>
            <a:r>
              <a:rPr lang="fr-FR" sz="2400" b="1" dirty="0">
                <a:solidFill>
                  <a:schemeClr val="accent3"/>
                </a:solidFill>
                <a:latin typeface="+mn-lt"/>
                <a:ea typeface="+mn-ea"/>
                <a:cs typeface="+mn-cs"/>
              </a:rPr>
              <a:t> SQL</a:t>
            </a:r>
          </a:p>
        </p:txBody>
      </p:sp>
    </p:spTree>
    <p:extLst>
      <p:ext uri="{BB962C8B-B14F-4D97-AF65-F5344CB8AC3E}">
        <p14:creationId xmlns:p14="http://schemas.microsoft.com/office/powerpoint/2010/main" val="289034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71B861-4739-4FA0-A434-787289E6C1BD}"/>
              </a:ext>
            </a:extLst>
          </p:cNvPr>
          <p:cNvSpPr txBox="1"/>
          <p:nvPr/>
        </p:nvSpPr>
        <p:spPr>
          <a:xfrm>
            <a:off x="277811" y="2228671"/>
            <a:ext cx="4040189" cy="1477328"/>
          </a:xfrm>
          <a:prstGeom prst="rect">
            <a:avLst/>
          </a:prstGeom>
          <a:noFill/>
        </p:spPr>
        <p:txBody>
          <a:bodyPr wrap="square">
            <a:spAutoFit/>
          </a:bodyPr>
          <a:lstStyle/>
          <a:p>
            <a:pPr algn="just"/>
            <a:r>
              <a:rPr lang="en-US" sz="1800" dirty="0"/>
              <a:t>	Ranking the count of landing outcomes (such as Failure (drone ship) or Success (ground pad)) between the date 2010-06-04 and 2017-03-20 in descending </a:t>
            </a:r>
            <a:r>
              <a:rPr lang="en-US" sz="1800" dirty="0" err="1"/>
              <a:t>ord</a:t>
            </a:r>
            <a:endParaRPr lang="en-US" sz="1800" dirty="0"/>
          </a:p>
        </p:txBody>
      </p:sp>
      <p:pic>
        <p:nvPicPr>
          <p:cNvPr id="3" name="Picture 2">
            <a:extLst>
              <a:ext uri="{FF2B5EF4-FFF2-40B4-BE49-F238E27FC236}">
                <a16:creationId xmlns:a16="http://schemas.microsoft.com/office/drawing/2014/main" id="{D403FA8C-3B71-4877-B0B6-D7928EF41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5010" y="1849552"/>
            <a:ext cx="7369179" cy="4740051"/>
          </a:xfrm>
          <a:prstGeom prst="rect">
            <a:avLst/>
          </a:prstGeom>
        </p:spPr>
      </p:pic>
      <p:sp>
        <p:nvSpPr>
          <p:cNvPr id="5" name="TextBox 4">
            <a:extLst>
              <a:ext uri="{FF2B5EF4-FFF2-40B4-BE49-F238E27FC236}">
                <a16:creationId xmlns:a16="http://schemas.microsoft.com/office/drawing/2014/main" id="{2119DC00-362E-4FF6-B3CB-D1E71CB72EC5}"/>
              </a:ext>
            </a:extLst>
          </p:cNvPr>
          <p:cNvSpPr txBox="1"/>
          <p:nvPr/>
        </p:nvSpPr>
        <p:spPr>
          <a:xfrm>
            <a:off x="2792852" y="772279"/>
            <a:ext cx="6606296"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defPPr>
              <a:defRPr lang="en-US"/>
            </a:defPPr>
            <a:lvl1pP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Rank </a:t>
            </a:r>
            <a:r>
              <a:rPr lang="fr-FR" dirty="0" err="1"/>
              <a:t>success</a:t>
            </a:r>
            <a:r>
              <a:rPr lang="fr-FR" dirty="0"/>
              <a:t> count </a:t>
            </a:r>
            <a:r>
              <a:rPr lang="fr-FR" dirty="0" err="1"/>
              <a:t>between</a:t>
            </a:r>
            <a:r>
              <a:rPr lang="fr-FR" dirty="0"/>
              <a:t> 2010-06-04 and 2017-03-20 </a:t>
            </a:r>
          </a:p>
        </p:txBody>
      </p:sp>
      <p:sp>
        <p:nvSpPr>
          <p:cNvPr id="6" name="Title 1">
            <a:extLst>
              <a:ext uri="{FF2B5EF4-FFF2-40B4-BE49-F238E27FC236}">
                <a16:creationId xmlns:a16="http://schemas.microsoft.com/office/drawing/2014/main" id="{9E62C345-886E-42AA-8DBC-A176ECEDEC90}"/>
              </a:ext>
            </a:extLst>
          </p:cNvPr>
          <p:cNvSpPr>
            <a:spLocks noGrp="1"/>
          </p:cNvSpPr>
          <p:nvPr>
            <p:ph type="title"/>
          </p:nvPr>
        </p:nvSpPr>
        <p:spPr>
          <a:xfrm>
            <a:off x="74526" y="70632"/>
            <a:ext cx="2457659" cy="482342"/>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sz="2400" b="1" dirty="0">
                <a:solidFill>
                  <a:schemeClr val="accent3"/>
                </a:solidFill>
                <a:latin typeface="+mn-lt"/>
                <a:ea typeface="+mn-ea"/>
                <a:cs typeface="+mn-cs"/>
              </a:rPr>
              <a:t>EDA </a:t>
            </a:r>
            <a:r>
              <a:rPr lang="fr-FR" sz="2400" b="1" dirty="0" err="1">
                <a:solidFill>
                  <a:schemeClr val="accent3"/>
                </a:solidFill>
                <a:latin typeface="+mn-lt"/>
                <a:ea typeface="+mn-ea"/>
                <a:cs typeface="+mn-cs"/>
              </a:rPr>
              <a:t>with</a:t>
            </a:r>
            <a:r>
              <a:rPr lang="fr-FR" sz="2400" b="1" dirty="0">
                <a:solidFill>
                  <a:schemeClr val="accent3"/>
                </a:solidFill>
                <a:latin typeface="+mn-lt"/>
                <a:ea typeface="+mn-ea"/>
                <a:cs typeface="+mn-cs"/>
              </a:rPr>
              <a:t> SQL</a:t>
            </a:r>
          </a:p>
        </p:txBody>
      </p:sp>
    </p:spTree>
    <p:extLst>
      <p:ext uri="{BB962C8B-B14F-4D97-AF65-F5344CB8AC3E}">
        <p14:creationId xmlns:p14="http://schemas.microsoft.com/office/powerpoint/2010/main" val="2075075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9791-EC71-4BF1-8C8D-551B5F7BDD62}"/>
              </a:ext>
            </a:extLst>
          </p:cNvPr>
          <p:cNvSpPr>
            <a:spLocks noGrp="1"/>
          </p:cNvSpPr>
          <p:nvPr>
            <p:ph type="title"/>
          </p:nvPr>
        </p:nvSpPr>
        <p:spPr>
          <a:xfrm>
            <a:off x="2210329" y="3097609"/>
            <a:ext cx="7771342" cy="662782"/>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pPr algn="ctr"/>
            <a:r>
              <a:rPr lang="fr-FR" b="1" dirty="0">
                <a:solidFill>
                  <a:schemeClr val="accent3"/>
                </a:solidFill>
                <a:latin typeface="+mn-lt"/>
                <a:ea typeface="+mn-ea"/>
                <a:cs typeface="+mn-cs"/>
              </a:rPr>
              <a:t>Interactive </a:t>
            </a:r>
            <a:r>
              <a:rPr lang="fr-FR" b="1" dirty="0" err="1">
                <a:solidFill>
                  <a:schemeClr val="accent3"/>
                </a:solidFill>
                <a:latin typeface="+mn-lt"/>
                <a:ea typeface="+mn-ea"/>
                <a:cs typeface="+mn-cs"/>
              </a:rPr>
              <a:t>map</a:t>
            </a:r>
            <a:r>
              <a:rPr lang="fr-FR" b="1" dirty="0">
                <a:solidFill>
                  <a:schemeClr val="accent3"/>
                </a:solidFill>
                <a:latin typeface="+mn-lt"/>
                <a:ea typeface="+mn-ea"/>
                <a:cs typeface="+mn-cs"/>
              </a:rPr>
              <a:t> </a:t>
            </a:r>
            <a:r>
              <a:rPr lang="fr-FR" b="1" dirty="0" err="1">
                <a:solidFill>
                  <a:schemeClr val="accent3"/>
                </a:solidFill>
                <a:latin typeface="+mn-lt"/>
                <a:ea typeface="+mn-ea"/>
                <a:cs typeface="+mn-cs"/>
              </a:rPr>
              <a:t>with</a:t>
            </a:r>
            <a:r>
              <a:rPr lang="fr-FR" b="1" dirty="0">
                <a:solidFill>
                  <a:schemeClr val="accent3"/>
                </a:solidFill>
                <a:latin typeface="+mn-lt"/>
                <a:ea typeface="+mn-ea"/>
                <a:cs typeface="+mn-cs"/>
              </a:rPr>
              <a:t> </a:t>
            </a:r>
            <a:r>
              <a:rPr lang="fr-FR" b="1" dirty="0" err="1">
                <a:solidFill>
                  <a:schemeClr val="accent3"/>
                </a:solidFill>
                <a:latin typeface="+mn-lt"/>
                <a:ea typeface="+mn-ea"/>
                <a:cs typeface="+mn-cs"/>
              </a:rPr>
              <a:t>Folium</a:t>
            </a:r>
            <a:endParaRPr lang="fr-FR" b="1" dirty="0">
              <a:solidFill>
                <a:schemeClr val="accent3"/>
              </a:solidFill>
              <a:latin typeface="+mn-lt"/>
              <a:ea typeface="+mn-ea"/>
              <a:cs typeface="+mn-cs"/>
            </a:endParaRPr>
          </a:p>
        </p:txBody>
      </p:sp>
    </p:spTree>
    <p:extLst>
      <p:ext uri="{BB962C8B-B14F-4D97-AF65-F5344CB8AC3E}">
        <p14:creationId xmlns:p14="http://schemas.microsoft.com/office/powerpoint/2010/main" val="764984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9791-EC71-4BF1-8C8D-551B5F7BDD62}"/>
              </a:ext>
            </a:extLst>
          </p:cNvPr>
          <p:cNvSpPr>
            <a:spLocks noGrp="1"/>
          </p:cNvSpPr>
          <p:nvPr>
            <p:ph type="title"/>
          </p:nvPr>
        </p:nvSpPr>
        <p:spPr>
          <a:xfrm>
            <a:off x="323445" y="340784"/>
            <a:ext cx="7639455" cy="554566"/>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sz="2400" b="1" dirty="0">
                <a:solidFill>
                  <a:schemeClr val="accent3"/>
                </a:solidFill>
                <a:latin typeface="+mn-lt"/>
                <a:ea typeface="+mn-ea"/>
                <a:cs typeface="+mn-cs"/>
              </a:rPr>
              <a:t>All launch sites location markers on a global </a:t>
            </a:r>
            <a:r>
              <a:rPr lang="fr-FR" sz="2400" b="1" dirty="0" err="1">
                <a:solidFill>
                  <a:schemeClr val="accent3"/>
                </a:solidFill>
                <a:latin typeface="+mn-lt"/>
                <a:ea typeface="+mn-ea"/>
                <a:cs typeface="+mn-cs"/>
              </a:rPr>
              <a:t>map</a:t>
            </a:r>
            <a:endParaRPr lang="fr-FR" sz="2400" b="1" dirty="0">
              <a:solidFill>
                <a:schemeClr val="accent3"/>
              </a:solidFill>
              <a:latin typeface="+mn-lt"/>
              <a:ea typeface="+mn-ea"/>
              <a:cs typeface="+mn-cs"/>
            </a:endParaRPr>
          </a:p>
        </p:txBody>
      </p:sp>
      <p:pic>
        <p:nvPicPr>
          <p:cNvPr id="5" name="Picture 4">
            <a:extLst>
              <a:ext uri="{FF2B5EF4-FFF2-40B4-BE49-F238E27FC236}">
                <a16:creationId xmlns:a16="http://schemas.microsoft.com/office/drawing/2014/main" id="{03C25C72-AD4D-4FD5-AB31-4FFEEA9ADA57}"/>
              </a:ext>
            </a:extLst>
          </p:cNvPr>
          <p:cNvPicPr>
            <a:picLocks noChangeAspect="1"/>
          </p:cNvPicPr>
          <p:nvPr/>
        </p:nvPicPr>
        <p:blipFill>
          <a:blip r:embed="rId2"/>
          <a:stretch>
            <a:fillRect/>
          </a:stretch>
        </p:blipFill>
        <p:spPr>
          <a:xfrm>
            <a:off x="6486525" y="1552024"/>
            <a:ext cx="5378045" cy="4526390"/>
          </a:xfrm>
          <a:prstGeom prst="rect">
            <a:avLst/>
          </a:prstGeom>
        </p:spPr>
      </p:pic>
      <p:sp>
        <p:nvSpPr>
          <p:cNvPr id="6" name="TextBox 5">
            <a:extLst>
              <a:ext uri="{FF2B5EF4-FFF2-40B4-BE49-F238E27FC236}">
                <a16:creationId xmlns:a16="http://schemas.microsoft.com/office/drawing/2014/main" id="{7E12102F-F309-41BC-BD23-4893CE09D7B7}"/>
              </a:ext>
            </a:extLst>
          </p:cNvPr>
          <p:cNvSpPr txBox="1"/>
          <p:nvPr/>
        </p:nvSpPr>
        <p:spPr>
          <a:xfrm>
            <a:off x="323444" y="1691560"/>
            <a:ext cx="5963055" cy="4247317"/>
          </a:xfrm>
          <a:prstGeom prst="rect">
            <a:avLst/>
          </a:prstGeom>
          <a:noFill/>
        </p:spPr>
        <p:txBody>
          <a:bodyPr wrap="square" rtlCol="0">
            <a:spAutoFit/>
          </a:bodyPr>
          <a:lstStyle/>
          <a:p>
            <a:pPr algn="just"/>
            <a:r>
              <a:rPr lang="en-US" dirty="0"/>
              <a:t>	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a:t>
            </a:r>
          </a:p>
          <a:p>
            <a:pPr algn="just"/>
            <a:r>
              <a:rPr lang="en-US" dirty="0"/>
              <a:t>space, and it is also moving around the Earth at the same speed it was moving before launching. This is because of inertia.</a:t>
            </a:r>
          </a:p>
          <a:p>
            <a:pPr algn="just"/>
            <a:r>
              <a:rPr lang="en-US" dirty="0"/>
              <a:t>This speed will help the spacecraft keep up a good enough speed to stay in orbit.</a:t>
            </a:r>
          </a:p>
          <a:p>
            <a:pPr algn="just"/>
            <a:r>
              <a:rPr lang="en-US" dirty="0"/>
              <a:t>	All launch sites are in very close proximity to the coast, while launching rockets towards the ocean it </a:t>
            </a:r>
            <a:r>
              <a:rPr lang="en-US" dirty="0" err="1"/>
              <a:t>minimises</a:t>
            </a:r>
            <a:r>
              <a:rPr lang="en-US" dirty="0"/>
              <a:t> the risk of having any debris dropping or exploding near people.</a:t>
            </a:r>
            <a:endParaRPr lang="fr-FR" dirty="0"/>
          </a:p>
        </p:txBody>
      </p:sp>
    </p:spTree>
    <p:extLst>
      <p:ext uri="{BB962C8B-B14F-4D97-AF65-F5344CB8AC3E}">
        <p14:creationId xmlns:p14="http://schemas.microsoft.com/office/powerpoint/2010/main" val="655159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8D658-7C3E-4B25-AA86-A1D82255F2A6}"/>
              </a:ext>
            </a:extLst>
          </p:cNvPr>
          <p:cNvSpPr>
            <a:spLocks noGrp="1"/>
          </p:cNvSpPr>
          <p:nvPr>
            <p:ph type="title"/>
          </p:nvPr>
        </p:nvSpPr>
        <p:spPr>
          <a:xfrm>
            <a:off x="150812" y="186018"/>
            <a:ext cx="6602414" cy="414057"/>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en-US" sz="2400" b="1">
                <a:solidFill>
                  <a:schemeClr val="accent3"/>
                </a:solidFill>
                <a:latin typeface="+mn-lt"/>
                <a:ea typeface="+mn-ea"/>
                <a:cs typeface="+mn-cs"/>
              </a:rPr>
              <a:t>Colour</a:t>
            </a:r>
            <a:r>
              <a:rPr lang="en-US" sz="2400" b="1" dirty="0">
                <a:solidFill>
                  <a:schemeClr val="accent3"/>
                </a:solidFill>
                <a:latin typeface="+mn-lt"/>
                <a:ea typeface="+mn-ea"/>
                <a:cs typeface="+mn-cs"/>
              </a:rPr>
              <a:t>-labeled launch records on the map</a:t>
            </a:r>
            <a:endParaRPr lang="fr-FR" sz="2400" b="1" dirty="0">
              <a:solidFill>
                <a:schemeClr val="accent3"/>
              </a:solidFill>
              <a:latin typeface="+mn-lt"/>
              <a:ea typeface="+mn-ea"/>
              <a:cs typeface="+mn-cs"/>
            </a:endParaRPr>
          </a:p>
        </p:txBody>
      </p:sp>
      <p:pic>
        <p:nvPicPr>
          <p:cNvPr id="5" name="Picture 4">
            <a:extLst>
              <a:ext uri="{FF2B5EF4-FFF2-40B4-BE49-F238E27FC236}">
                <a16:creationId xmlns:a16="http://schemas.microsoft.com/office/drawing/2014/main" id="{99578D4D-21D6-4CAB-AA81-3FE4D09DA786}"/>
              </a:ext>
            </a:extLst>
          </p:cNvPr>
          <p:cNvPicPr>
            <a:picLocks noChangeAspect="1"/>
          </p:cNvPicPr>
          <p:nvPr/>
        </p:nvPicPr>
        <p:blipFill>
          <a:blip r:embed="rId2"/>
          <a:stretch>
            <a:fillRect/>
          </a:stretch>
        </p:blipFill>
        <p:spPr>
          <a:xfrm>
            <a:off x="6938435" y="1750918"/>
            <a:ext cx="4504635" cy="4427632"/>
          </a:xfrm>
          <a:prstGeom prst="rect">
            <a:avLst/>
          </a:prstGeom>
        </p:spPr>
      </p:pic>
      <p:sp>
        <p:nvSpPr>
          <p:cNvPr id="9" name="TextBox 8">
            <a:extLst>
              <a:ext uri="{FF2B5EF4-FFF2-40B4-BE49-F238E27FC236}">
                <a16:creationId xmlns:a16="http://schemas.microsoft.com/office/drawing/2014/main" id="{6F875060-5B01-4A4C-B16D-1A13FAA8ED49}"/>
              </a:ext>
            </a:extLst>
          </p:cNvPr>
          <p:cNvSpPr txBox="1"/>
          <p:nvPr/>
        </p:nvSpPr>
        <p:spPr>
          <a:xfrm>
            <a:off x="748930" y="1750918"/>
            <a:ext cx="5567892" cy="2585323"/>
          </a:xfrm>
          <a:prstGeom prst="rect">
            <a:avLst/>
          </a:prstGeom>
          <a:noFill/>
        </p:spPr>
        <p:txBody>
          <a:bodyPr wrap="square">
            <a:spAutoFit/>
          </a:bodyPr>
          <a:lstStyle/>
          <a:p>
            <a:r>
              <a:rPr lang="en-US" dirty="0"/>
              <a:t>• From the </a:t>
            </a:r>
            <a:r>
              <a:rPr lang="en-US" dirty="0" err="1"/>
              <a:t>colour</a:t>
            </a:r>
            <a:r>
              <a:rPr lang="en-US" dirty="0"/>
              <a:t>-labeled markers we should be able to easily identify which launch sites have relatively high success rates.</a:t>
            </a:r>
          </a:p>
          <a:p>
            <a:endParaRPr lang="en-US" dirty="0"/>
          </a:p>
          <a:p>
            <a:pPr marL="285750" indent="-285750">
              <a:buFontTx/>
              <a:buChar char="-"/>
            </a:pPr>
            <a:r>
              <a:rPr lang="en-US" b="1" dirty="0">
                <a:solidFill>
                  <a:srgbClr val="00B050"/>
                </a:solidFill>
              </a:rPr>
              <a:t>Green</a:t>
            </a:r>
            <a:r>
              <a:rPr lang="en-US" dirty="0"/>
              <a:t> Marker = Successful Launch</a:t>
            </a:r>
          </a:p>
          <a:p>
            <a:pPr marL="285750" indent="-285750">
              <a:buFontTx/>
              <a:buChar char="-"/>
            </a:pPr>
            <a:r>
              <a:rPr lang="en-US" b="1" dirty="0">
                <a:solidFill>
                  <a:srgbClr val="FF0000"/>
                </a:solidFill>
              </a:rPr>
              <a:t>Red </a:t>
            </a:r>
            <a:r>
              <a:rPr lang="en-US" dirty="0"/>
              <a:t>Marker = Failed Launch</a:t>
            </a:r>
          </a:p>
          <a:p>
            <a:endParaRPr lang="en-US" dirty="0"/>
          </a:p>
          <a:p>
            <a:r>
              <a:rPr lang="en-US" dirty="0"/>
              <a:t>• Launch Site KSC LC-39A has a very high Success Rate</a:t>
            </a:r>
            <a:endParaRPr lang="fr-FR" dirty="0"/>
          </a:p>
        </p:txBody>
      </p:sp>
    </p:spTree>
    <p:extLst>
      <p:ext uri="{BB962C8B-B14F-4D97-AF65-F5344CB8AC3E}">
        <p14:creationId xmlns:p14="http://schemas.microsoft.com/office/powerpoint/2010/main" val="1860650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8AA0-269F-4058-86F9-26AC4E4057EC}"/>
              </a:ext>
            </a:extLst>
          </p:cNvPr>
          <p:cNvSpPr>
            <a:spLocks noGrp="1"/>
          </p:cNvSpPr>
          <p:nvPr>
            <p:ph type="title"/>
          </p:nvPr>
        </p:nvSpPr>
        <p:spPr>
          <a:xfrm>
            <a:off x="81288" y="71718"/>
            <a:ext cx="9404723" cy="509307"/>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en-US" sz="2400" b="1" dirty="0">
                <a:solidFill>
                  <a:schemeClr val="accent3"/>
                </a:solidFill>
                <a:latin typeface="+mn-lt"/>
                <a:ea typeface="+mn-ea"/>
                <a:cs typeface="+mn-cs"/>
              </a:rPr>
              <a:t>Distance from the launch site KSC LC-39A to its proximities</a:t>
            </a:r>
            <a:endParaRPr lang="fr-FR" sz="2400" b="1" dirty="0">
              <a:solidFill>
                <a:schemeClr val="accent3"/>
              </a:solidFill>
              <a:latin typeface="+mn-lt"/>
              <a:ea typeface="+mn-ea"/>
              <a:cs typeface="+mn-cs"/>
            </a:endParaRPr>
          </a:p>
        </p:txBody>
      </p:sp>
      <p:pic>
        <p:nvPicPr>
          <p:cNvPr id="5" name="Picture 4">
            <a:extLst>
              <a:ext uri="{FF2B5EF4-FFF2-40B4-BE49-F238E27FC236}">
                <a16:creationId xmlns:a16="http://schemas.microsoft.com/office/drawing/2014/main" id="{29DCA09F-4564-45A8-80B9-8B2F552B98F1}"/>
              </a:ext>
            </a:extLst>
          </p:cNvPr>
          <p:cNvPicPr>
            <a:picLocks noChangeAspect="1"/>
          </p:cNvPicPr>
          <p:nvPr/>
        </p:nvPicPr>
        <p:blipFill>
          <a:blip r:embed="rId2"/>
          <a:stretch>
            <a:fillRect/>
          </a:stretch>
        </p:blipFill>
        <p:spPr>
          <a:xfrm>
            <a:off x="6653882" y="2006599"/>
            <a:ext cx="5267184" cy="3064933"/>
          </a:xfrm>
          <a:prstGeom prst="rect">
            <a:avLst/>
          </a:prstGeom>
        </p:spPr>
      </p:pic>
      <p:sp>
        <p:nvSpPr>
          <p:cNvPr id="9" name="TextBox 8">
            <a:extLst>
              <a:ext uri="{FF2B5EF4-FFF2-40B4-BE49-F238E27FC236}">
                <a16:creationId xmlns:a16="http://schemas.microsoft.com/office/drawing/2014/main" id="{54E8231F-B0C3-4796-820E-29709FF4F626}"/>
              </a:ext>
            </a:extLst>
          </p:cNvPr>
          <p:cNvSpPr txBox="1"/>
          <p:nvPr/>
        </p:nvSpPr>
        <p:spPr>
          <a:xfrm>
            <a:off x="270934" y="2006599"/>
            <a:ext cx="6301316" cy="3416320"/>
          </a:xfrm>
          <a:prstGeom prst="rect">
            <a:avLst/>
          </a:prstGeom>
          <a:noFill/>
        </p:spPr>
        <p:txBody>
          <a:bodyPr wrap="square">
            <a:spAutoFit/>
          </a:bodyPr>
          <a:lstStyle/>
          <a:p>
            <a:r>
              <a:rPr lang="en-US" dirty="0"/>
              <a:t>From the visual analysis of the launch site KSC LC-39A we can clearly see that it is:</a:t>
            </a:r>
          </a:p>
          <a:p>
            <a:r>
              <a:rPr lang="en-US" dirty="0"/>
              <a:t>- relative close to railway (15.23 km)</a:t>
            </a:r>
          </a:p>
          <a:p>
            <a:r>
              <a:rPr lang="en-US" dirty="0"/>
              <a:t>- relative close to highway (20.28 km)</a:t>
            </a:r>
          </a:p>
          <a:p>
            <a:pPr marL="285750" indent="-285750">
              <a:buFontTx/>
              <a:buChar char="-"/>
            </a:pPr>
            <a:r>
              <a:rPr lang="en-US" dirty="0"/>
              <a:t>relative close to coastline (14.99 km)</a:t>
            </a:r>
          </a:p>
          <a:p>
            <a:pPr marL="285750" indent="-285750">
              <a:buFontTx/>
              <a:buChar char="-"/>
            </a:pPr>
            <a:endParaRPr lang="en-US" dirty="0"/>
          </a:p>
          <a:p>
            <a:r>
              <a:rPr lang="en-US" dirty="0"/>
              <a:t>• Also the launch site KSC LC-39A is relative close to its closest city Titusville (16.32 km).</a:t>
            </a:r>
          </a:p>
          <a:p>
            <a:endParaRPr lang="en-US" dirty="0"/>
          </a:p>
          <a:p>
            <a:r>
              <a:rPr lang="en-US" dirty="0"/>
              <a:t>• Failed rocket with its high speed can cover distances like 15-20 km in few seconds. It could be potentially dangerous to populated areas</a:t>
            </a:r>
            <a:endParaRPr lang="fr-FR" dirty="0"/>
          </a:p>
        </p:txBody>
      </p:sp>
    </p:spTree>
    <p:extLst>
      <p:ext uri="{BB962C8B-B14F-4D97-AF65-F5344CB8AC3E}">
        <p14:creationId xmlns:p14="http://schemas.microsoft.com/office/powerpoint/2010/main" val="4051616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97963C2C-E769-30B3-9360-5E200C5F9E91}"/>
              </a:ext>
            </a:extLst>
          </p:cNvPr>
          <p:cNvSpPr>
            <a:spLocks noGrp="1"/>
          </p:cNvSpPr>
          <p:nvPr>
            <p:ph type="title"/>
          </p:nvPr>
        </p:nvSpPr>
        <p:spPr>
          <a:xfrm>
            <a:off x="513185" y="183466"/>
            <a:ext cx="7958331" cy="615033"/>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ctr">
            <a:noAutofit/>
          </a:bodyPr>
          <a:lstStyle/>
          <a:p>
            <a:pPr marL="6350">
              <a:lnSpc>
                <a:spcPct val="120000"/>
              </a:lnSpc>
              <a:spcBef>
                <a:spcPts val="500"/>
              </a:spcBef>
              <a:spcAft>
                <a:spcPts val="600"/>
              </a:spcAft>
            </a:pPr>
            <a:r>
              <a:rPr lang="fr-FR" sz="2800" b="1" dirty="0">
                <a:solidFill>
                  <a:srgbClr val="FF0000"/>
                </a:solidFill>
                <a:latin typeface="Abadi"/>
                <a:ea typeface="+mn-ea"/>
                <a:cs typeface="+mn-cs"/>
              </a:rPr>
              <a:t>2. INTRODUCTION</a:t>
            </a:r>
          </a:p>
        </p:txBody>
      </p:sp>
      <p:sp>
        <p:nvSpPr>
          <p:cNvPr id="3" name="Espace réservé du contenu 2">
            <a:extLst>
              <a:ext uri="{FF2B5EF4-FFF2-40B4-BE49-F238E27FC236}">
                <a16:creationId xmlns:a16="http://schemas.microsoft.com/office/drawing/2014/main" id="{95E4180A-7EFA-0BC9-E63C-D72D659A31B7}"/>
              </a:ext>
            </a:extLst>
          </p:cNvPr>
          <p:cNvSpPr>
            <a:spLocks noGrp="1"/>
          </p:cNvSpPr>
          <p:nvPr>
            <p:ph idx="1"/>
          </p:nvPr>
        </p:nvSpPr>
        <p:spPr>
          <a:xfrm>
            <a:off x="513185" y="1396720"/>
            <a:ext cx="10911791" cy="5024177"/>
          </a:xfrm>
        </p:spPr>
        <p:txBody>
          <a:bodyPr vert="horz" lIns="91440" tIns="45720" rIns="91440" bIns="45720" rtlCol="0" anchor="ctr">
            <a:noAutofit/>
          </a:bodyPr>
          <a:lstStyle/>
          <a:p>
            <a:pPr marL="6350" indent="0" algn="just">
              <a:lnSpc>
                <a:spcPct val="150000"/>
              </a:lnSpc>
              <a:buNone/>
            </a:pPr>
            <a:r>
              <a:rPr lang="fr-FR" sz="1900" dirty="0">
                <a:cs typeface="Arial"/>
              </a:rPr>
              <a:t>SpaceX </a:t>
            </a:r>
            <a:r>
              <a:rPr lang="fr-FR" sz="1900" dirty="0" err="1">
                <a:cs typeface="Arial"/>
              </a:rPr>
              <a:t>advertises</a:t>
            </a:r>
            <a:r>
              <a:rPr lang="fr-FR" sz="1900" dirty="0">
                <a:cs typeface="Arial"/>
              </a:rPr>
              <a:t> Falcon 9 rocket </a:t>
            </a:r>
            <a:r>
              <a:rPr lang="fr-FR" sz="1900" dirty="0" err="1">
                <a:cs typeface="Arial"/>
              </a:rPr>
              <a:t>launches</a:t>
            </a:r>
            <a:r>
              <a:rPr lang="fr-FR" sz="1900" dirty="0">
                <a:cs typeface="Arial"/>
              </a:rPr>
              <a:t> on </a:t>
            </a:r>
            <a:r>
              <a:rPr lang="fr-FR" sz="1900" dirty="0" err="1">
                <a:cs typeface="Arial"/>
              </a:rPr>
              <a:t>its</a:t>
            </a:r>
            <a:r>
              <a:rPr lang="fr-FR" sz="1900" dirty="0">
                <a:cs typeface="Arial"/>
              </a:rPr>
              <a:t> </a:t>
            </a:r>
            <a:r>
              <a:rPr lang="fr-FR" sz="1900" dirty="0" err="1">
                <a:cs typeface="Arial"/>
              </a:rPr>
              <a:t>website</a:t>
            </a:r>
            <a:r>
              <a:rPr lang="fr-FR" sz="1900" dirty="0">
                <a:cs typeface="Arial"/>
              </a:rPr>
              <a:t> </a:t>
            </a:r>
            <a:r>
              <a:rPr lang="fr-FR" sz="1900" dirty="0" err="1">
                <a:cs typeface="Arial"/>
              </a:rPr>
              <a:t>with</a:t>
            </a:r>
            <a:r>
              <a:rPr lang="fr-FR" sz="1900" dirty="0">
                <a:cs typeface="Arial"/>
              </a:rPr>
              <a:t> a </a:t>
            </a:r>
            <a:r>
              <a:rPr lang="fr-FR" sz="1900" dirty="0" err="1">
                <a:cs typeface="Arial"/>
              </a:rPr>
              <a:t>cost</a:t>
            </a:r>
            <a:r>
              <a:rPr lang="fr-FR" sz="1900" dirty="0">
                <a:cs typeface="Arial"/>
              </a:rPr>
              <a:t> of 62 million dollars; </a:t>
            </a:r>
            <a:r>
              <a:rPr lang="fr-FR" sz="1900" dirty="0" err="1">
                <a:cs typeface="Arial"/>
              </a:rPr>
              <a:t>other</a:t>
            </a:r>
            <a:r>
              <a:rPr lang="fr-FR" sz="1900" dirty="0">
                <a:cs typeface="Arial"/>
              </a:rPr>
              <a:t> providers </a:t>
            </a:r>
            <a:r>
              <a:rPr lang="fr-FR" sz="1900" dirty="0" err="1">
                <a:cs typeface="Arial"/>
              </a:rPr>
              <a:t>cost</a:t>
            </a:r>
            <a:r>
              <a:rPr lang="fr-FR" sz="1900" dirty="0">
                <a:cs typeface="Arial"/>
              </a:rPr>
              <a:t> </a:t>
            </a:r>
            <a:r>
              <a:rPr lang="fr-FR" sz="1900" dirty="0" err="1">
                <a:cs typeface="Arial"/>
              </a:rPr>
              <a:t>upward</a:t>
            </a:r>
            <a:r>
              <a:rPr lang="fr-FR" sz="1900" dirty="0">
                <a:cs typeface="Arial"/>
              </a:rPr>
              <a:t> of 165 million dollars </a:t>
            </a:r>
            <a:r>
              <a:rPr lang="fr-FR" sz="1900" dirty="0" err="1">
                <a:cs typeface="Arial"/>
              </a:rPr>
              <a:t>each</a:t>
            </a:r>
            <a:r>
              <a:rPr lang="fr-FR" sz="1900" dirty="0">
                <a:cs typeface="Arial"/>
              </a:rPr>
              <a:t>, </a:t>
            </a:r>
            <a:r>
              <a:rPr lang="fr-FR" sz="1900" dirty="0" err="1">
                <a:cs typeface="Arial"/>
              </a:rPr>
              <a:t>much</a:t>
            </a:r>
            <a:r>
              <a:rPr lang="fr-FR" sz="1900" dirty="0">
                <a:cs typeface="Arial"/>
              </a:rPr>
              <a:t> of the </a:t>
            </a:r>
            <a:r>
              <a:rPr lang="fr-FR" sz="1900" dirty="0" err="1">
                <a:cs typeface="Arial"/>
              </a:rPr>
              <a:t>savings</a:t>
            </a:r>
            <a:r>
              <a:rPr lang="fr-FR" sz="1900" dirty="0">
                <a:cs typeface="Arial"/>
              </a:rPr>
              <a:t> </a:t>
            </a:r>
            <a:r>
              <a:rPr lang="fr-FR" sz="1900" dirty="0" err="1">
                <a:cs typeface="Arial"/>
              </a:rPr>
              <a:t>is</a:t>
            </a:r>
            <a:r>
              <a:rPr lang="fr-FR" sz="1900" dirty="0">
                <a:cs typeface="Arial"/>
              </a:rPr>
              <a:t> </a:t>
            </a:r>
            <a:r>
              <a:rPr lang="fr-FR" sz="1900" dirty="0" err="1">
                <a:cs typeface="Arial"/>
              </a:rPr>
              <a:t>because</a:t>
            </a:r>
            <a:r>
              <a:rPr lang="fr-FR" sz="1900" dirty="0">
                <a:cs typeface="Arial"/>
              </a:rPr>
              <a:t> SpaceX can </a:t>
            </a:r>
            <a:r>
              <a:rPr lang="fr-FR" sz="1900" dirty="0" err="1">
                <a:cs typeface="Arial"/>
              </a:rPr>
              <a:t>reuse</a:t>
            </a:r>
            <a:r>
              <a:rPr lang="fr-FR" sz="1900" dirty="0">
                <a:cs typeface="Arial"/>
              </a:rPr>
              <a:t> the first stage. </a:t>
            </a:r>
            <a:r>
              <a:rPr lang="fr-FR" sz="1900" dirty="0" err="1">
                <a:cs typeface="Arial"/>
              </a:rPr>
              <a:t>Therefore</a:t>
            </a:r>
            <a:r>
              <a:rPr lang="fr-FR" sz="1900" dirty="0">
                <a:cs typeface="Arial"/>
              </a:rPr>
              <a:t> if </a:t>
            </a:r>
            <a:r>
              <a:rPr lang="fr-FR" sz="1900" dirty="0" err="1">
                <a:cs typeface="Arial"/>
              </a:rPr>
              <a:t>we</a:t>
            </a:r>
            <a:r>
              <a:rPr lang="fr-FR" sz="1900" dirty="0">
                <a:cs typeface="Arial"/>
              </a:rPr>
              <a:t> can </a:t>
            </a:r>
            <a:r>
              <a:rPr lang="fr-FR" sz="1900" dirty="0" err="1">
                <a:cs typeface="Arial"/>
              </a:rPr>
              <a:t>determine</a:t>
            </a:r>
            <a:r>
              <a:rPr lang="fr-FR" sz="1900" dirty="0">
                <a:cs typeface="Arial"/>
              </a:rPr>
              <a:t> if the first stage </a:t>
            </a:r>
            <a:r>
              <a:rPr lang="fr-FR" sz="1900" dirty="0" err="1">
                <a:cs typeface="Arial"/>
              </a:rPr>
              <a:t>will</a:t>
            </a:r>
            <a:r>
              <a:rPr lang="fr-FR" sz="1900" dirty="0">
                <a:cs typeface="Arial"/>
              </a:rPr>
              <a:t> land, </a:t>
            </a:r>
            <a:r>
              <a:rPr lang="fr-FR" sz="1900" dirty="0" err="1">
                <a:cs typeface="Arial"/>
              </a:rPr>
              <a:t>we</a:t>
            </a:r>
            <a:r>
              <a:rPr lang="fr-FR" sz="1900" dirty="0">
                <a:cs typeface="Arial"/>
              </a:rPr>
              <a:t> can </a:t>
            </a:r>
            <a:r>
              <a:rPr lang="fr-FR" sz="1900" dirty="0" err="1">
                <a:cs typeface="Arial"/>
              </a:rPr>
              <a:t>determine</a:t>
            </a:r>
            <a:r>
              <a:rPr lang="fr-FR" sz="1900" dirty="0">
                <a:cs typeface="Arial"/>
              </a:rPr>
              <a:t> the </a:t>
            </a:r>
            <a:r>
              <a:rPr lang="fr-FR" sz="1900" dirty="0" err="1">
                <a:cs typeface="Arial"/>
              </a:rPr>
              <a:t>cost</a:t>
            </a:r>
            <a:r>
              <a:rPr lang="fr-FR" sz="1900" dirty="0">
                <a:cs typeface="Arial"/>
              </a:rPr>
              <a:t> of a launch. This information can </a:t>
            </a:r>
            <a:r>
              <a:rPr lang="fr-FR" sz="1900" dirty="0" err="1">
                <a:cs typeface="Arial"/>
              </a:rPr>
              <a:t>be</a:t>
            </a:r>
            <a:r>
              <a:rPr lang="fr-FR" sz="1900" dirty="0">
                <a:cs typeface="Arial"/>
              </a:rPr>
              <a:t> </a:t>
            </a:r>
            <a:r>
              <a:rPr lang="fr-FR" sz="1900" dirty="0" err="1">
                <a:cs typeface="Arial"/>
              </a:rPr>
              <a:t>used</a:t>
            </a:r>
            <a:r>
              <a:rPr lang="fr-FR" sz="1900" dirty="0">
                <a:cs typeface="Arial"/>
              </a:rPr>
              <a:t> if an </a:t>
            </a:r>
            <a:r>
              <a:rPr lang="fr-FR" sz="1900" dirty="0" err="1">
                <a:cs typeface="Arial"/>
              </a:rPr>
              <a:t>alternate</a:t>
            </a:r>
            <a:r>
              <a:rPr lang="fr-FR" sz="1900" dirty="0">
                <a:cs typeface="Arial"/>
              </a:rPr>
              <a:t> </a:t>
            </a:r>
            <a:r>
              <a:rPr lang="fr-FR" sz="1900" dirty="0" err="1">
                <a:cs typeface="Arial"/>
              </a:rPr>
              <a:t>company</a:t>
            </a:r>
            <a:r>
              <a:rPr lang="fr-FR" sz="1900" dirty="0">
                <a:cs typeface="Arial"/>
              </a:rPr>
              <a:t> </a:t>
            </a:r>
            <a:r>
              <a:rPr lang="fr-FR" sz="1900" dirty="0" err="1">
                <a:cs typeface="Arial"/>
              </a:rPr>
              <a:t>wants</a:t>
            </a:r>
            <a:r>
              <a:rPr lang="fr-FR" sz="1900" dirty="0">
                <a:cs typeface="Arial"/>
              </a:rPr>
              <a:t> to </a:t>
            </a:r>
            <a:r>
              <a:rPr lang="fr-FR" sz="1900" dirty="0" err="1">
                <a:cs typeface="Arial"/>
              </a:rPr>
              <a:t>bid</a:t>
            </a:r>
            <a:r>
              <a:rPr lang="fr-FR" sz="1900" dirty="0">
                <a:cs typeface="Arial"/>
              </a:rPr>
              <a:t> </a:t>
            </a:r>
            <a:r>
              <a:rPr lang="fr-FR" sz="1900" dirty="0" err="1">
                <a:cs typeface="Arial"/>
              </a:rPr>
              <a:t>against</a:t>
            </a:r>
            <a:r>
              <a:rPr lang="fr-FR" sz="1900" dirty="0">
                <a:cs typeface="Arial"/>
              </a:rPr>
              <a:t> SpaceX for a rocket launch.</a:t>
            </a:r>
          </a:p>
          <a:p>
            <a:pPr marL="6350" indent="0" algn="just">
              <a:lnSpc>
                <a:spcPct val="150000"/>
              </a:lnSpc>
              <a:buNone/>
            </a:pPr>
            <a:r>
              <a:rPr lang="fr-FR" sz="1900" dirty="0">
                <a:cs typeface="Arial"/>
              </a:rPr>
              <a:t> Most </a:t>
            </a:r>
            <a:r>
              <a:rPr lang="fr-FR" sz="1900" dirty="0" err="1">
                <a:cs typeface="Arial"/>
              </a:rPr>
              <a:t>unsuccessful</a:t>
            </a:r>
            <a:r>
              <a:rPr lang="fr-FR" sz="1900" dirty="0">
                <a:cs typeface="Arial"/>
              </a:rPr>
              <a:t> landings are </a:t>
            </a:r>
            <a:r>
              <a:rPr lang="fr-FR" sz="1900" dirty="0" err="1">
                <a:cs typeface="Arial"/>
              </a:rPr>
              <a:t>planned</a:t>
            </a:r>
            <a:r>
              <a:rPr lang="fr-FR" sz="1900" dirty="0">
                <a:cs typeface="Arial"/>
              </a:rPr>
              <a:t>. </a:t>
            </a:r>
            <a:r>
              <a:rPr lang="fr-FR" sz="1900" dirty="0" err="1">
                <a:cs typeface="Arial"/>
              </a:rPr>
              <a:t>Sometimes</a:t>
            </a:r>
            <a:r>
              <a:rPr lang="fr-FR" sz="1900" dirty="0">
                <a:cs typeface="Arial"/>
              </a:rPr>
              <a:t>, SpaceX </a:t>
            </a:r>
            <a:r>
              <a:rPr lang="fr-FR" sz="1900" dirty="0" err="1">
                <a:cs typeface="Arial"/>
              </a:rPr>
              <a:t>will</a:t>
            </a:r>
            <a:r>
              <a:rPr lang="fr-FR" sz="1900" dirty="0">
                <a:cs typeface="Arial"/>
              </a:rPr>
              <a:t> </a:t>
            </a:r>
            <a:r>
              <a:rPr lang="fr-FR" sz="1900" dirty="0" err="1">
                <a:cs typeface="Arial"/>
              </a:rPr>
              <a:t>perform</a:t>
            </a:r>
            <a:r>
              <a:rPr lang="fr-FR" sz="1900" dirty="0">
                <a:cs typeface="Arial"/>
              </a:rPr>
              <a:t> a </a:t>
            </a:r>
            <a:r>
              <a:rPr lang="fr-FR" sz="1900" dirty="0" err="1">
                <a:cs typeface="Arial"/>
              </a:rPr>
              <a:t>controlled</a:t>
            </a:r>
            <a:r>
              <a:rPr lang="fr-FR" sz="1900" dirty="0">
                <a:cs typeface="Arial"/>
              </a:rPr>
              <a:t> landing in the </a:t>
            </a:r>
            <a:r>
              <a:rPr lang="fr-FR" sz="1900" dirty="0" err="1">
                <a:cs typeface="Arial"/>
              </a:rPr>
              <a:t>ocean</a:t>
            </a:r>
            <a:r>
              <a:rPr lang="fr-FR" sz="1900" dirty="0">
                <a:cs typeface="Arial"/>
              </a:rPr>
              <a:t>.</a:t>
            </a:r>
          </a:p>
          <a:p>
            <a:pPr marL="6350" indent="0" algn="just">
              <a:lnSpc>
                <a:spcPct val="150000"/>
              </a:lnSpc>
              <a:buNone/>
            </a:pPr>
            <a:r>
              <a:rPr lang="fr-FR" sz="1900" dirty="0">
                <a:cs typeface="Arial"/>
              </a:rPr>
              <a:t> The main question </a:t>
            </a:r>
            <a:r>
              <a:rPr lang="fr-FR" sz="1900" dirty="0" err="1">
                <a:cs typeface="Arial"/>
              </a:rPr>
              <a:t>that</a:t>
            </a:r>
            <a:r>
              <a:rPr lang="fr-FR" sz="1900" dirty="0">
                <a:cs typeface="Arial"/>
              </a:rPr>
              <a:t> </a:t>
            </a:r>
            <a:r>
              <a:rPr lang="fr-FR" sz="1900" dirty="0" err="1">
                <a:cs typeface="Arial"/>
              </a:rPr>
              <a:t>we</a:t>
            </a:r>
            <a:r>
              <a:rPr lang="fr-FR" sz="1900" dirty="0">
                <a:cs typeface="Arial"/>
              </a:rPr>
              <a:t> are </a:t>
            </a:r>
            <a:r>
              <a:rPr lang="fr-FR" sz="1900" dirty="0" err="1">
                <a:cs typeface="Arial"/>
              </a:rPr>
              <a:t>trying</a:t>
            </a:r>
            <a:r>
              <a:rPr lang="fr-FR" sz="1900" dirty="0">
                <a:cs typeface="Arial"/>
              </a:rPr>
              <a:t> to </a:t>
            </a:r>
            <a:r>
              <a:rPr lang="fr-FR" sz="1900" dirty="0" err="1">
                <a:cs typeface="Arial"/>
              </a:rPr>
              <a:t>answer</a:t>
            </a:r>
            <a:r>
              <a:rPr lang="fr-FR" sz="1900" dirty="0">
                <a:cs typeface="Arial"/>
              </a:rPr>
              <a:t> </a:t>
            </a:r>
            <a:r>
              <a:rPr lang="fr-FR" sz="1900" dirty="0" err="1">
                <a:cs typeface="Arial"/>
              </a:rPr>
              <a:t>is</a:t>
            </a:r>
            <a:r>
              <a:rPr lang="fr-FR" sz="1900" dirty="0">
                <a:cs typeface="Arial"/>
              </a:rPr>
              <a:t> : </a:t>
            </a:r>
            <a:endParaRPr lang="fr-FR" sz="1900" dirty="0"/>
          </a:p>
          <a:p>
            <a:pPr marL="6350" indent="0" algn="just">
              <a:lnSpc>
                <a:spcPct val="150000"/>
              </a:lnSpc>
              <a:buNone/>
            </a:pPr>
            <a:r>
              <a:rPr lang="fr-FR" sz="1900" b="1" dirty="0">
                <a:solidFill>
                  <a:srgbClr val="000000"/>
                </a:solidFill>
                <a:latin typeface="Arial"/>
                <a:ea typeface="Calibri"/>
                <a:cs typeface="Arial"/>
              </a:rPr>
              <a:t> </a:t>
            </a:r>
            <a:r>
              <a:rPr lang="fr-FR" b="1" u="sng" dirty="0">
                <a:latin typeface="Arial"/>
                <a:ea typeface="Calibri"/>
                <a:cs typeface="Arial"/>
              </a:rPr>
              <a:t>For a </a:t>
            </a:r>
            <a:r>
              <a:rPr lang="fr-FR" b="1" u="sng" dirty="0" err="1">
                <a:latin typeface="Arial"/>
                <a:ea typeface="Calibri"/>
                <a:cs typeface="Arial"/>
              </a:rPr>
              <a:t>given</a:t>
            </a:r>
            <a:r>
              <a:rPr lang="fr-FR" b="1" u="sng" dirty="0">
                <a:latin typeface="Arial"/>
                <a:ea typeface="Calibri"/>
                <a:cs typeface="Arial"/>
              </a:rPr>
              <a:t> set of </a:t>
            </a:r>
            <a:r>
              <a:rPr lang="fr-FR" b="1" u="sng" dirty="0" err="1">
                <a:latin typeface="Arial"/>
                <a:ea typeface="Calibri"/>
                <a:cs typeface="Arial"/>
              </a:rPr>
              <a:t>features</a:t>
            </a:r>
            <a:r>
              <a:rPr lang="fr-FR" b="1" u="sng" dirty="0">
                <a:latin typeface="Arial"/>
                <a:ea typeface="Calibri"/>
                <a:cs typeface="Arial"/>
              </a:rPr>
              <a:t> about a Falcon 9 rocket launch, </a:t>
            </a:r>
            <a:r>
              <a:rPr lang="fr-FR" b="1" u="sng" dirty="0" err="1">
                <a:latin typeface="Arial"/>
                <a:ea typeface="Calibri"/>
                <a:cs typeface="Arial"/>
              </a:rPr>
              <a:t>will</a:t>
            </a:r>
            <a:r>
              <a:rPr lang="fr-FR" b="1" u="sng" dirty="0">
                <a:latin typeface="Arial"/>
                <a:ea typeface="Calibri"/>
                <a:cs typeface="Arial"/>
              </a:rPr>
              <a:t> the first stage of the rocket land </a:t>
            </a:r>
            <a:r>
              <a:rPr lang="fr-FR" b="1" u="sng" dirty="0" err="1">
                <a:latin typeface="Arial"/>
                <a:ea typeface="Calibri"/>
                <a:cs typeface="Arial"/>
              </a:rPr>
              <a:t>successfully</a:t>
            </a:r>
            <a:r>
              <a:rPr lang="fr-FR" b="1" u="sng" dirty="0">
                <a:latin typeface="Arial"/>
                <a:ea typeface="Calibri"/>
                <a:cs typeface="Arial"/>
              </a:rPr>
              <a:t>?</a:t>
            </a:r>
            <a:endParaRPr lang="fr-FR" sz="1900" b="1" u="sng" dirty="0">
              <a:cs typeface="Arial"/>
            </a:endParaRPr>
          </a:p>
        </p:txBody>
      </p:sp>
    </p:spTree>
    <p:extLst>
      <p:ext uri="{BB962C8B-B14F-4D97-AF65-F5344CB8AC3E}">
        <p14:creationId xmlns:p14="http://schemas.microsoft.com/office/powerpoint/2010/main" val="2700961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E95DF-D66A-4742-A735-2583A13FA978}"/>
              </a:ext>
            </a:extLst>
          </p:cNvPr>
          <p:cNvSpPr>
            <a:spLocks noGrp="1"/>
          </p:cNvSpPr>
          <p:nvPr>
            <p:ph type="title"/>
          </p:nvPr>
        </p:nvSpPr>
        <p:spPr>
          <a:xfrm>
            <a:off x="2129896" y="2766218"/>
            <a:ext cx="7932208" cy="1325563"/>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pPr algn="ctr"/>
            <a:r>
              <a:rPr lang="en-US" b="1" dirty="0">
                <a:solidFill>
                  <a:schemeClr val="accent3"/>
                </a:solidFill>
                <a:latin typeface="+mn-lt"/>
                <a:ea typeface="+mn-ea"/>
                <a:cs typeface="+mn-cs"/>
              </a:rPr>
              <a:t>Build a Dashboard </a:t>
            </a:r>
            <a:r>
              <a:rPr lang="en-US" b="1">
                <a:solidFill>
                  <a:schemeClr val="accent3"/>
                </a:solidFill>
                <a:latin typeface="+mn-lt"/>
                <a:ea typeface="+mn-ea"/>
                <a:cs typeface="+mn-cs"/>
              </a:rPr>
              <a:t>with Plotly</a:t>
            </a:r>
            <a:br>
              <a:rPr lang="en-US" b="1" dirty="0">
                <a:solidFill>
                  <a:schemeClr val="accent3"/>
                </a:solidFill>
                <a:latin typeface="+mn-lt"/>
                <a:ea typeface="+mn-ea"/>
                <a:cs typeface="+mn-cs"/>
              </a:rPr>
            </a:br>
            <a:r>
              <a:rPr lang="en-US" b="1" dirty="0">
                <a:solidFill>
                  <a:schemeClr val="accent3"/>
                </a:solidFill>
                <a:latin typeface="+mn-lt"/>
                <a:ea typeface="+mn-ea"/>
                <a:cs typeface="+mn-cs"/>
              </a:rPr>
              <a:t>Dash</a:t>
            </a:r>
            <a:endParaRPr lang="fr-FR" b="1" dirty="0">
              <a:solidFill>
                <a:schemeClr val="accent3"/>
              </a:solidFill>
              <a:latin typeface="+mn-lt"/>
              <a:ea typeface="+mn-ea"/>
              <a:cs typeface="+mn-cs"/>
            </a:endParaRPr>
          </a:p>
        </p:txBody>
      </p:sp>
    </p:spTree>
    <p:extLst>
      <p:ext uri="{BB962C8B-B14F-4D97-AF65-F5344CB8AC3E}">
        <p14:creationId xmlns:p14="http://schemas.microsoft.com/office/powerpoint/2010/main" val="3262230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1F2A-37F8-4E1A-9A8D-EC3D4F00F6AC}"/>
              </a:ext>
            </a:extLst>
          </p:cNvPr>
          <p:cNvSpPr>
            <a:spLocks noGrp="1"/>
          </p:cNvSpPr>
          <p:nvPr>
            <p:ph type="title"/>
          </p:nvPr>
        </p:nvSpPr>
        <p:spPr>
          <a:xfrm>
            <a:off x="122236" y="157443"/>
            <a:ext cx="9404723" cy="512481"/>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sz="2400" b="1" dirty="0">
                <a:solidFill>
                  <a:schemeClr val="accent3"/>
                </a:solidFill>
                <a:latin typeface="+mn-lt"/>
                <a:ea typeface="+mn-ea"/>
                <a:cs typeface="+mn-cs"/>
              </a:rPr>
              <a:t>Launch </a:t>
            </a:r>
            <a:r>
              <a:rPr lang="fr-FR" sz="2400" b="1" dirty="0" err="1">
                <a:solidFill>
                  <a:schemeClr val="accent3"/>
                </a:solidFill>
                <a:latin typeface="+mn-lt"/>
                <a:ea typeface="+mn-ea"/>
                <a:cs typeface="+mn-cs"/>
              </a:rPr>
              <a:t>success</a:t>
            </a:r>
            <a:r>
              <a:rPr lang="fr-FR" sz="2400" b="1" dirty="0">
                <a:solidFill>
                  <a:schemeClr val="accent3"/>
                </a:solidFill>
                <a:latin typeface="+mn-lt"/>
                <a:ea typeface="+mn-ea"/>
                <a:cs typeface="+mn-cs"/>
              </a:rPr>
              <a:t> count for all sites </a:t>
            </a:r>
          </a:p>
        </p:txBody>
      </p:sp>
      <p:pic>
        <p:nvPicPr>
          <p:cNvPr id="5" name="Picture 4">
            <a:extLst>
              <a:ext uri="{FF2B5EF4-FFF2-40B4-BE49-F238E27FC236}">
                <a16:creationId xmlns:a16="http://schemas.microsoft.com/office/drawing/2014/main" id="{D24FE072-F80B-4877-849C-58DBC3DC981A}"/>
              </a:ext>
            </a:extLst>
          </p:cNvPr>
          <p:cNvPicPr>
            <a:picLocks noChangeAspect="1"/>
          </p:cNvPicPr>
          <p:nvPr/>
        </p:nvPicPr>
        <p:blipFill>
          <a:blip r:embed="rId2"/>
          <a:stretch>
            <a:fillRect/>
          </a:stretch>
        </p:blipFill>
        <p:spPr>
          <a:xfrm>
            <a:off x="733425" y="1453655"/>
            <a:ext cx="10725150" cy="3389268"/>
          </a:xfrm>
          <a:prstGeom prst="rect">
            <a:avLst/>
          </a:prstGeom>
        </p:spPr>
      </p:pic>
      <p:sp>
        <p:nvSpPr>
          <p:cNvPr id="6" name="TextBox 5">
            <a:extLst>
              <a:ext uri="{FF2B5EF4-FFF2-40B4-BE49-F238E27FC236}">
                <a16:creationId xmlns:a16="http://schemas.microsoft.com/office/drawing/2014/main" id="{32F48117-0494-4080-9E5C-4C0CC932918D}"/>
              </a:ext>
            </a:extLst>
          </p:cNvPr>
          <p:cNvSpPr txBox="1"/>
          <p:nvPr/>
        </p:nvSpPr>
        <p:spPr>
          <a:xfrm>
            <a:off x="1172633" y="5219679"/>
            <a:ext cx="10171374" cy="369332"/>
          </a:xfrm>
          <a:prstGeom prst="rect">
            <a:avLst/>
          </a:prstGeom>
          <a:noFill/>
        </p:spPr>
        <p:txBody>
          <a:bodyPr wrap="none" rtlCol="0">
            <a:spAutoFit/>
          </a:bodyPr>
          <a:lstStyle/>
          <a:p>
            <a:r>
              <a:rPr lang="fr-FR" dirty="0"/>
              <a:t>The chart </a:t>
            </a:r>
            <a:r>
              <a:rPr lang="fr-FR" dirty="0" err="1"/>
              <a:t>cleary</a:t>
            </a:r>
            <a:r>
              <a:rPr lang="fr-FR" dirty="0"/>
              <a:t> shows </a:t>
            </a:r>
            <a:r>
              <a:rPr lang="fr-FR" dirty="0" err="1"/>
              <a:t>that</a:t>
            </a:r>
            <a:r>
              <a:rPr lang="fr-FR" dirty="0"/>
              <a:t> </a:t>
            </a:r>
            <a:r>
              <a:rPr lang="fr-FR" dirty="0" err="1"/>
              <a:t>from</a:t>
            </a:r>
            <a:r>
              <a:rPr lang="fr-FR" dirty="0"/>
              <a:t> all the sites, KSC LC 39A has the </a:t>
            </a:r>
            <a:r>
              <a:rPr lang="fr-FR" dirty="0" err="1"/>
              <a:t>most</a:t>
            </a:r>
            <a:r>
              <a:rPr lang="fr-FR" dirty="0"/>
              <a:t> </a:t>
            </a:r>
            <a:r>
              <a:rPr lang="fr-FR" dirty="0" err="1"/>
              <a:t>successful</a:t>
            </a:r>
            <a:r>
              <a:rPr lang="fr-FR" dirty="0"/>
              <a:t> lanches </a:t>
            </a:r>
          </a:p>
        </p:txBody>
      </p:sp>
    </p:spTree>
    <p:extLst>
      <p:ext uri="{BB962C8B-B14F-4D97-AF65-F5344CB8AC3E}">
        <p14:creationId xmlns:p14="http://schemas.microsoft.com/office/powerpoint/2010/main" val="2964105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5830-FA13-4652-89C6-C2B71FB4D73B}"/>
              </a:ext>
            </a:extLst>
          </p:cNvPr>
          <p:cNvSpPr>
            <a:spLocks noGrp="1"/>
          </p:cNvSpPr>
          <p:nvPr>
            <p:ph type="title"/>
          </p:nvPr>
        </p:nvSpPr>
        <p:spPr>
          <a:xfrm>
            <a:off x="249921" y="190161"/>
            <a:ext cx="9404723" cy="471207"/>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en-US" sz="2400" b="1" dirty="0">
                <a:solidFill>
                  <a:schemeClr val="accent3"/>
                </a:solidFill>
                <a:latin typeface="+mn-lt"/>
                <a:ea typeface="+mn-ea"/>
                <a:cs typeface="+mn-cs"/>
              </a:rPr>
              <a:t>Launch site with highest launch success ratio</a:t>
            </a:r>
            <a:endParaRPr lang="fr-FR" sz="2400" b="1" dirty="0">
              <a:solidFill>
                <a:schemeClr val="accent3"/>
              </a:solidFill>
              <a:latin typeface="+mn-lt"/>
              <a:ea typeface="+mn-ea"/>
              <a:cs typeface="+mn-cs"/>
            </a:endParaRPr>
          </a:p>
        </p:txBody>
      </p:sp>
      <p:pic>
        <p:nvPicPr>
          <p:cNvPr id="5" name="Picture 4">
            <a:extLst>
              <a:ext uri="{FF2B5EF4-FFF2-40B4-BE49-F238E27FC236}">
                <a16:creationId xmlns:a16="http://schemas.microsoft.com/office/drawing/2014/main" id="{E9D249AA-D4E4-424A-A8C6-B2FD662E0084}"/>
              </a:ext>
            </a:extLst>
          </p:cNvPr>
          <p:cNvPicPr>
            <a:picLocks noChangeAspect="1"/>
          </p:cNvPicPr>
          <p:nvPr/>
        </p:nvPicPr>
        <p:blipFill>
          <a:blip r:embed="rId2"/>
          <a:stretch>
            <a:fillRect/>
          </a:stretch>
        </p:blipFill>
        <p:spPr>
          <a:xfrm>
            <a:off x="1507067" y="1707329"/>
            <a:ext cx="9008533" cy="2846798"/>
          </a:xfrm>
          <a:prstGeom prst="rect">
            <a:avLst/>
          </a:prstGeom>
        </p:spPr>
      </p:pic>
      <p:sp>
        <p:nvSpPr>
          <p:cNvPr id="9" name="TextBox 8">
            <a:extLst>
              <a:ext uri="{FF2B5EF4-FFF2-40B4-BE49-F238E27FC236}">
                <a16:creationId xmlns:a16="http://schemas.microsoft.com/office/drawing/2014/main" id="{E10AC520-579C-4460-B571-EACD279EF4A4}"/>
              </a:ext>
            </a:extLst>
          </p:cNvPr>
          <p:cNvSpPr txBox="1"/>
          <p:nvPr/>
        </p:nvSpPr>
        <p:spPr>
          <a:xfrm>
            <a:off x="1507066" y="4996303"/>
            <a:ext cx="9551459" cy="646331"/>
          </a:xfrm>
          <a:prstGeom prst="rect">
            <a:avLst/>
          </a:prstGeom>
          <a:noFill/>
        </p:spPr>
        <p:txBody>
          <a:bodyPr wrap="square">
            <a:spAutoFit/>
          </a:bodyPr>
          <a:lstStyle/>
          <a:p>
            <a:r>
              <a:rPr lang="en-US" dirty="0"/>
              <a:t>KSC LC-39A has the highest launch success rate (76.9%) with 10 successful and only 3 failed landings</a:t>
            </a:r>
            <a:endParaRPr lang="fr-FR" dirty="0"/>
          </a:p>
        </p:txBody>
      </p:sp>
    </p:spTree>
    <p:extLst>
      <p:ext uri="{BB962C8B-B14F-4D97-AF65-F5344CB8AC3E}">
        <p14:creationId xmlns:p14="http://schemas.microsoft.com/office/powerpoint/2010/main" val="2584898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4009C-845E-4451-BE42-112339B91A60}"/>
              </a:ext>
            </a:extLst>
          </p:cNvPr>
          <p:cNvSpPr>
            <a:spLocks noGrp="1"/>
          </p:cNvSpPr>
          <p:nvPr>
            <p:ph type="title"/>
          </p:nvPr>
        </p:nvSpPr>
        <p:spPr>
          <a:xfrm>
            <a:off x="150811" y="166968"/>
            <a:ext cx="9404723" cy="442632"/>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en-US" sz="2400" b="1" dirty="0">
                <a:solidFill>
                  <a:schemeClr val="accent3"/>
                </a:solidFill>
                <a:latin typeface="+mn-lt"/>
                <a:ea typeface="+mn-ea"/>
                <a:cs typeface="+mn-cs"/>
              </a:rPr>
              <a:t>Payload Mass vs. Launch Outcome for all sites</a:t>
            </a:r>
            <a:endParaRPr lang="fr-FR" sz="2400" b="1" dirty="0">
              <a:solidFill>
                <a:schemeClr val="accent3"/>
              </a:solidFill>
              <a:latin typeface="+mn-lt"/>
              <a:ea typeface="+mn-ea"/>
              <a:cs typeface="+mn-cs"/>
            </a:endParaRPr>
          </a:p>
        </p:txBody>
      </p:sp>
      <p:pic>
        <p:nvPicPr>
          <p:cNvPr id="5" name="Picture 4">
            <a:extLst>
              <a:ext uri="{FF2B5EF4-FFF2-40B4-BE49-F238E27FC236}">
                <a16:creationId xmlns:a16="http://schemas.microsoft.com/office/drawing/2014/main" id="{8A583C0D-35F5-4169-A7A4-CAA7C567E768}"/>
              </a:ext>
            </a:extLst>
          </p:cNvPr>
          <p:cNvPicPr>
            <a:picLocks noChangeAspect="1"/>
          </p:cNvPicPr>
          <p:nvPr/>
        </p:nvPicPr>
        <p:blipFill>
          <a:blip r:embed="rId2"/>
          <a:stretch>
            <a:fillRect/>
          </a:stretch>
        </p:blipFill>
        <p:spPr>
          <a:xfrm>
            <a:off x="4476750" y="1198381"/>
            <a:ext cx="7600950" cy="2718395"/>
          </a:xfrm>
          <a:prstGeom prst="rect">
            <a:avLst/>
          </a:prstGeom>
        </p:spPr>
      </p:pic>
      <p:pic>
        <p:nvPicPr>
          <p:cNvPr id="7" name="Picture 6">
            <a:extLst>
              <a:ext uri="{FF2B5EF4-FFF2-40B4-BE49-F238E27FC236}">
                <a16:creationId xmlns:a16="http://schemas.microsoft.com/office/drawing/2014/main" id="{E4B7DAD2-E490-4D3D-8C40-F6A38708EE19}"/>
              </a:ext>
            </a:extLst>
          </p:cNvPr>
          <p:cNvPicPr>
            <a:picLocks noChangeAspect="1"/>
          </p:cNvPicPr>
          <p:nvPr/>
        </p:nvPicPr>
        <p:blipFill>
          <a:blip r:embed="rId3"/>
          <a:stretch>
            <a:fillRect/>
          </a:stretch>
        </p:blipFill>
        <p:spPr>
          <a:xfrm>
            <a:off x="4476750" y="4024247"/>
            <a:ext cx="7600950" cy="2718395"/>
          </a:xfrm>
          <a:prstGeom prst="rect">
            <a:avLst/>
          </a:prstGeom>
        </p:spPr>
      </p:pic>
      <p:sp>
        <p:nvSpPr>
          <p:cNvPr id="11" name="TextBox 10">
            <a:extLst>
              <a:ext uri="{FF2B5EF4-FFF2-40B4-BE49-F238E27FC236}">
                <a16:creationId xmlns:a16="http://schemas.microsoft.com/office/drawing/2014/main" id="{572B5475-AC68-4BD0-B3BC-5DB0AB5BA697}"/>
              </a:ext>
            </a:extLst>
          </p:cNvPr>
          <p:cNvSpPr txBox="1"/>
          <p:nvPr/>
        </p:nvSpPr>
        <p:spPr>
          <a:xfrm>
            <a:off x="150811" y="3438525"/>
            <a:ext cx="4206875" cy="923330"/>
          </a:xfrm>
          <a:prstGeom prst="rect">
            <a:avLst/>
          </a:prstGeom>
          <a:noFill/>
        </p:spPr>
        <p:txBody>
          <a:bodyPr wrap="square">
            <a:spAutoFit/>
          </a:bodyPr>
          <a:lstStyle/>
          <a:p>
            <a:pPr algn="just"/>
            <a:r>
              <a:rPr lang="en-US" dirty="0"/>
              <a:t>	The charts show that payloads between 2000 and 5500 kg have the highest success rate.</a:t>
            </a:r>
            <a:endParaRPr lang="fr-FR" dirty="0"/>
          </a:p>
        </p:txBody>
      </p:sp>
    </p:spTree>
    <p:extLst>
      <p:ext uri="{BB962C8B-B14F-4D97-AF65-F5344CB8AC3E}">
        <p14:creationId xmlns:p14="http://schemas.microsoft.com/office/powerpoint/2010/main" val="2433797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313C2-1E10-4786-A8BE-73B198630E0D}"/>
              </a:ext>
            </a:extLst>
          </p:cNvPr>
          <p:cNvSpPr>
            <a:spLocks noGrp="1"/>
          </p:cNvSpPr>
          <p:nvPr>
            <p:ph type="title"/>
          </p:nvPr>
        </p:nvSpPr>
        <p:spPr>
          <a:xfrm>
            <a:off x="3353329" y="2696633"/>
            <a:ext cx="5485341" cy="1325563"/>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pPr algn="ctr"/>
            <a:r>
              <a:rPr lang="fr-FR" b="1" dirty="0" err="1">
                <a:solidFill>
                  <a:schemeClr val="accent3"/>
                </a:solidFill>
                <a:latin typeface="+mn-lt"/>
                <a:ea typeface="+mn-ea"/>
                <a:cs typeface="+mn-cs"/>
              </a:rPr>
              <a:t>Predictive</a:t>
            </a:r>
            <a:r>
              <a:rPr lang="fr-FR" b="1" dirty="0">
                <a:solidFill>
                  <a:schemeClr val="accent3"/>
                </a:solidFill>
                <a:latin typeface="+mn-lt"/>
                <a:ea typeface="+mn-ea"/>
                <a:cs typeface="+mn-cs"/>
              </a:rPr>
              <a:t> </a:t>
            </a:r>
            <a:r>
              <a:rPr lang="fr-FR" b="1" dirty="0" err="1">
                <a:solidFill>
                  <a:schemeClr val="accent3"/>
                </a:solidFill>
                <a:latin typeface="+mn-lt"/>
                <a:ea typeface="+mn-ea"/>
                <a:cs typeface="+mn-cs"/>
              </a:rPr>
              <a:t>analysis</a:t>
            </a:r>
            <a:r>
              <a:rPr lang="fr-FR" b="1" dirty="0">
                <a:solidFill>
                  <a:schemeClr val="accent3"/>
                </a:solidFill>
                <a:latin typeface="+mn-lt"/>
                <a:ea typeface="+mn-ea"/>
                <a:cs typeface="+mn-cs"/>
              </a:rPr>
              <a:t> (Classification)</a:t>
            </a:r>
          </a:p>
        </p:txBody>
      </p:sp>
    </p:spTree>
    <p:extLst>
      <p:ext uri="{BB962C8B-B14F-4D97-AF65-F5344CB8AC3E}">
        <p14:creationId xmlns:p14="http://schemas.microsoft.com/office/powerpoint/2010/main" val="1408934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DE851-8C3A-44FC-99B3-0702FBD5229A}"/>
              </a:ext>
            </a:extLst>
          </p:cNvPr>
          <p:cNvSpPr>
            <a:spLocks noGrp="1"/>
          </p:cNvSpPr>
          <p:nvPr>
            <p:ph type="title"/>
          </p:nvPr>
        </p:nvSpPr>
        <p:spPr>
          <a:xfrm>
            <a:off x="241160" y="203201"/>
            <a:ext cx="3810000" cy="408598"/>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sz="2400" b="1" dirty="0">
                <a:solidFill>
                  <a:schemeClr val="accent3"/>
                </a:solidFill>
                <a:latin typeface="+mn-lt"/>
                <a:ea typeface="+mn-ea"/>
                <a:cs typeface="+mn-cs"/>
              </a:rPr>
              <a:t>Classification </a:t>
            </a:r>
            <a:r>
              <a:rPr lang="fr-FR" sz="2400" b="1" dirty="0" err="1">
                <a:solidFill>
                  <a:schemeClr val="accent3"/>
                </a:solidFill>
                <a:latin typeface="+mn-lt"/>
                <a:ea typeface="+mn-ea"/>
                <a:cs typeface="+mn-cs"/>
              </a:rPr>
              <a:t>Accuracy</a:t>
            </a:r>
            <a:endParaRPr lang="fr-FR" sz="2400" b="1" dirty="0">
              <a:solidFill>
                <a:schemeClr val="accent3"/>
              </a:solidFill>
              <a:latin typeface="+mn-lt"/>
              <a:ea typeface="+mn-ea"/>
              <a:cs typeface="+mn-cs"/>
            </a:endParaRPr>
          </a:p>
        </p:txBody>
      </p:sp>
      <p:pic>
        <p:nvPicPr>
          <p:cNvPr id="19" name="Picture 18">
            <a:extLst>
              <a:ext uri="{FF2B5EF4-FFF2-40B4-BE49-F238E27FC236}">
                <a16:creationId xmlns:a16="http://schemas.microsoft.com/office/drawing/2014/main" id="{53D842F9-9D17-4B20-8DFD-961899CF9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350" y="1188494"/>
            <a:ext cx="5721490" cy="3419863"/>
          </a:xfrm>
          <a:prstGeom prst="rect">
            <a:avLst/>
          </a:prstGeom>
        </p:spPr>
      </p:pic>
      <p:pic>
        <p:nvPicPr>
          <p:cNvPr id="21" name="Picture 20">
            <a:extLst>
              <a:ext uri="{FF2B5EF4-FFF2-40B4-BE49-F238E27FC236}">
                <a16:creationId xmlns:a16="http://schemas.microsoft.com/office/drawing/2014/main" id="{7A8F8980-963E-43D0-A430-7D2D7073D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6340" y="4881813"/>
            <a:ext cx="2591025" cy="1463167"/>
          </a:xfrm>
          <a:prstGeom prst="rect">
            <a:avLst/>
          </a:prstGeom>
        </p:spPr>
      </p:pic>
      <p:sp>
        <p:nvSpPr>
          <p:cNvPr id="25" name="TextBox 24">
            <a:extLst>
              <a:ext uri="{FF2B5EF4-FFF2-40B4-BE49-F238E27FC236}">
                <a16:creationId xmlns:a16="http://schemas.microsoft.com/office/drawing/2014/main" id="{CAA0C115-B441-4B02-86BE-6D3E26A261E5}"/>
              </a:ext>
            </a:extLst>
          </p:cNvPr>
          <p:cNvSpPr txBox="1"/>
          <p:nvPr/>
        </p:nvSpPr>
        <p:spPr>
          <a:xfrm>
            <a:off x="288785" y="1188494"/>
            <a:ext cx="5854840" cy="3693319"/>
          </a:xfrm>
          <a:prstGeom prst="rect">
            <a:avLst/>
          </a:prstGeom>
          <a:noFill/>
        </p:spPr>
        <p:txBody>
          <a:bodyPr wrap="square">
            <a:spAutoFit/>
          </a:bodyPr>
          <a:lstStyle/>
          <a:p>
            <a:r>
              <a:rPr lang="en-US" dirty="0"/>
              <a:t>	The models had virtually the same accuracy on the test set at 83.33%accuracy, except the decision tree classifier with 66%.</a:t>
            </a:r>
          </a:p>
          <a:p>
            <a:endParaRPr lang="en-US" dirty="0"/>
          </a:p>
          <a:p>
            <a:r>
              <a:rPr lang="en-US" dirty="0"/>
              <a:t>	It should be noted that test size is small at only sample size of 18.</a:t>
            </a:r>
          </a:p>
          <a:p>
            <a:endParaRPr lang="en-US" dirty="0"/>
          </a:p>
          <a:p>
            <a:r>
              <a:rPr lang="en-US" dirty="0"/>
              <a:t>	This can cause large variance in accuracy results, such as those in Decision Tree Classifier model</a:t>
            </a:r>
          </a:p>
          <a:p>
            <a:endParaRPr lang="en-US" dirty="0"/>
          </a:p>
          <a:p>
            <a:r>
              <a:rPr lang="en-US" dirty="0"/>
              <a:t>	We likely need more data to determine the best model.</a:t>
            </a:r>
            <a:endParaRPr lang="fr-FR" dirty="0"/>
          </a:p>
        </p:txBody>
      </p:sp>
    </p:spTree>
    <p:extLst>
      <p:ext uri="{BB962C8B-B14F-4D97-AF65-F5344CB8AC3E}">
        <p14:creationId xmlns:p14="http://schemas.microsoft.com/office/powerpoint/2010/main" val="4048619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98F61-D89A-40C6-9768-5B74CC09197A}"/>
              </a:ext>
            </a:extLst>
          </p:cNvPr>
          <p:cNvSpPr>
            <a:spLocks noGrp="1"/>
          </p:cNvSpPr>
          <p:nvPr>
            <p:ph type="title"/>
          </p:nvPr>
        </p:nvSpPr>
        <p:spPr>
          <a:xfrm>
            <a:off x="646111" y="452718"/>
            <a:ext cx="9404723" cy="375957"/>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sz="2400" b="1" dirty="0">
                <a:solidFill>
                  <a:schemeClr val="accent3"/>
                </a:solidFill>
                <a:latin typeface="+mn-lt"/>
                <a:ea typeface="+mn-ea"/>
                <a:cs typeface="+mn-cs"/>
              </a:rPr>
              <a:t>Confusion Matrix </a:t>
            </a:r>
          </a:p>
        </p:txBody>
      </p:sp>
      <p:pic>
        <p:nvPicPr>
          <p:cNvPr id="9" name="Picture 8">
            <a:extLst>
              <a:ext uri="{FF2B5EF4-FFF2-40B4-BE49-F238E27FC236}">
                <a16:creationId xmlns:a16="http://schemas.microsoft.com/office/drawing/2014/main" id="{5645CDB5-9530-42B5-A2CB-996B02AF393D}"/>
              </a:ext>
            </a:extLst>
          </p:cNvPr>
          <p:cNvPicPr>
            <a:picLocks noChangeAspect="1"/>
          </p:cNvPicPr>
          <p:nvPr/>
        </p:nvPicPr>
        <p:blipFill>
          <a:blip r:embed="rId2"/>
          <a:stretch>
            <a:fillRect/>
          </a:stretch>
        </p:blipFill>
        <p:spPr>
          <a:xfrm>
            <a:off x="7403751" y="1569635"/>
            <a:ext cx="4580649" cy="3503578"/>
          </a:xfrm>
          <a:prstGeom prst="rect">
            <a:avLst/>
          </a:prstGeom>
        </p:spPr>
      </p:pic>
      <p:sp>
        <p:nvSpPr>
          <p:cNvPr id="13" name="TextBox 12">
            <a:extLst>
              <a:ext uri="{FF2B5EF4-FFF2-40B4-BE49-F238E27FC236}">
                <a16:creationId xmlns:a16="http://schemas.microsoft.com/office/drawing/2014/main" id="{07BC8D48-8A67-4211-B96F-34A3430239FD}"/>
              </a:ext>
            </a:extLst>
          </p:cNvPr>
          <p:cNvSpPr txBox="1"/>
          <p:nvPr/>
        </p:nvSpPr>
        <p:spPr>
          <a:xfrm>
            <a:off x="118801" y="1569635"/>
            <a:ext cx="7091624" cy="3908762"/>
          </a:xfrm>
          <a:prstGeom prst="rect">
            <a:avLst/>
          </a:prstGeom>
          <a:noFill/>
        </p:spPr>
        <p:txBody>
          <a:bodyPr wrap="square">
            <a:spAutoFit/>
          </a:bodyPr>
          <a:lstStyle/>
          <a:p>
            <a:pPr marL="285750" indent="-285750" algn="just">
              <a:buFont typeface="Arial" panose="020B0604020202020204" pitchFamily="34" charset="0"/>
              <a:buChar char="•"/>
            </a:pPr>
            <a:r>
              <a:rPr lang="en-US" dirty="0"/>
              <a:t>Since all models performed the same for the test set, the confusion matrix is the same across all models. </a:t>
            </a:r>
            <a:r>
              <a:rPr lang="en-US" sz="1600" i="1" dirty="0"/>
              <a:t>(except Decision Tree)</a:t>
            </a:r>
          </a:p>
          <a:p>
            <a:pPr algn="just"/>
            <a:endParaRPr lang="en-US" sz="1600" i="1" dirty="0"/>
          </a:p>
          <a:p>
            <a:pPr marL="285750" indent="-285750" algn="just">
              <a:buFont typeface="Arial" panose="020B0604020202020204" pitchFamily="34" charset="0"/>
              <a:buChar char="•"/>
            </a:pPr>
            <a:r>
              <a:rPr lang="en-US" dirty="0"/>
              <a:t>The models predicted 12 successful landings when the true label was successful landing</a:t>
            </a:r>
          </a:p>
          <a:p>
            <a:pPr algn="just"/>
            <a:endParaRPr lang="en-US" dirty="0"/>
          </a:p>
          <a:p>
            <a:pPr marL="285750" indent="-285750" algn="just">
              <a:buFont typeface="Arial" panose="020B0604020202020204" pitchFamily="34" charset="0"/>
              <a:buChar char="•"/>
            </a:pPr>
            <a:r>
              <a:rPr lang="en-US" dirty="0"/>
              <a:t>The models predicted 3 unsuccessful landings when the true label was unsuccessful landing.</a:t>
            </a:r>
          </a:p>
          <a:p>
            <a:pPr algn="just"/>
            <a:endParaRPr lang="en-US" dirty="0"/>
          </a:p>
          <a:p>
            <a:pPr marL="285750" indent="-285750" algn="just">
              <a:buFont typeface="Arial" panose="020B0604020202020204" pitchFamily="34" charset="0"/>
              <a:buChar char="•"/>
            </a:pPr>
            <a:r>
              <a:rPr lang="en-US" dirty="0"/>
              <a:t>The models predicted 3 successful landings when the true label was unsuccessful landings (false positives).</a:t>
            </a:r>
          </a:p>
          <a:p>
            <a:pPr algn="just"/>
            <a:endParaRPr lang="en-US" dirty="0"/>
          </a:p>
          <a:p>
            <a:pPr marL="285750" indent="-285750" algn="just">
              <a:buFont typeface="Arial" panose="020B0604020202020204" pitchFamily="34" charset="0"/>
              <a:buChar char="•"/>
            </a:pPr>
            <a:r>
              <a:rPr lang="en-US" dirty="0"/>
              <a:t>Our models make good predictions of successful landings.</a:t>
            </a:r>
            <a:endParaRPr lang="fr-FR" dirty="0"/>
          </a:p>
        </p:txBody>
      </p:sp>
    </p:spTree>
    <p:extLst>
      <p:ext uri="{BB962C8B-B14F-4D97-AF65-F5344CB8AC3E}">
        <p14:creationId xmlns:p14="http://schemas.microsoft.com/office/powerpoint/2010/main" val="7727148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E0EF0-9CC3-4047-A1C8-1A766AEF407E}"/>
              </a:ext>
            </a:extLst>
          </p:cNvPr>
          <p:cNvSpPr>
            <a:spLocks noGrp="1"/>
          </p:cNvSpPr>
          <p:nvPr>
            <p:ph type="title"/>
          </p:nvPr>
        </p:nvSpPr>
        <p:spPr>
          <a:xfrm>
            <a:off x="4303712" y="843243"/>
            <a:ext cx="2649538" cy="471207"/>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en-US" sz="2800" b="1" dirty="0">
                <a:solidFill>
                  <a:schemeClr val="accent3"/>
                </a:solidFill>
                <a:latin typeface="+mn-lt"/>
                <a:ea typeface="+mn-ea"/>
                <a:cs typeface="+mn-cs"/>
              </a:rPr>
              <a:t>Conclusions</a:t>
            </a:r>
            <a:br>
              <a:rPr lang="en-US" sz="2800" b="1" dirty="0">
                <a:solidFill>
                  <a:schemeClr val="accent3"/>
                </a:solidFill>
                <a:latin typeface="+mn-lt"/>
                <a:ea typeface="+mn-ea"/>
                <a:cs typeface="+mn-cs"/>
              </a:rPr>
            </a:br>
            <a:endParaRPr lang="fr-FR" sz="2800" b="1" dirty="0">
              <a:solidFill>
                <a:schemeClr val="accent3"/>
              </a:solidFill>
              <a:latin typeface="+mn-lt"/>
              <a:ea typeface="+mn-ea"/>
              <a:cs typeface="+mn-cs"/>
            </a:endParaRPr>
          </a:p>
        </p:txBody>
      </p:sp>
      <p:sp>
        <p:nvSpPr>
          <p:cNvPr id="3" name="Content Placeholder 2">
            <a:extLst>
              <a:ext uri="{FF2B5EF4-FFF2-40B4-BE49-F238E27FC236}">
                <a16:creationId xmlns:a16="http://schemas.microsoft.com/office/drawing/2014/main" id="{BF0BC341-0C30-49AD-B2EB-1AF6C069BA15}"/>
              </a:ext>
            </a:extLst>
          </p:cNvPr>
          <p:cNvSpPr>
            <a:spLocks noGrp="1"/>
          </p:cNvSpPr>
          <p:nvPr>
            <p:ph idx="1"/>
          </p:nvPr>
        </p:nvSpPr>
        <p:spPr>
          <a:xfrm>
            <a:off x="1103312" y="2052918"/>
            <a:ext cx="9602788" cy="4195481"/>
          </a:xfrm>
        </p:spPr>
        <p:txBody>
          <a:bodyPr>
            <a:normAutofit/>
          </a:bodyPr>
          <a:lstStyle/>
          <a:p>
            <a:pPr algn="just">
              <a:buFontTx/>
              <a:buChar char="-"/>
            </a:pPr>
            <a:r>
              <a:rPr lang="en-US" dirty="0"/>
              <a:t>Decision Tree, KNN and SVM  Models are the best algorithms for this dataset.</a:t>
            </a:r>
          </a:p>
          <a:p>
            <a:pPr algn="just">
              <a:buFontTx/>
              <a:buChar char="-"/>
            </a:pPr>
            <a:r>
              <a:rPr lang="en-US" dirty="0"/>
              <a:t>Launches with a low payload mass show better results than launches with a larger payload mass.</a:t>
            </a:r>
          </a:p>
          <a:p>
            <a:pPr algn="just">
              <a:buFontTx/>
              <a:buChar char="-"/>
            </a:pPr>
            <a:r>
              <a:rPr lang="en-US" dirty="0"/>
              <a:t>Most of launch sites are in proximity to the Equator line and all the sites are in very close proximity to the coast.</a:t>
            </a:r>
          </a:p>
          <a:p>
            <a:pPr algn="just">
              <a:buFontTx/>
              <a:buChar char="-"/>
            </a:pPr>
            <a:r>
              <a:rPr lang="en-US" dirty="0"/>
              <a:t>The success rate of launches increases over the years.</a:t>
            </a:r>
          </a:p>
          <a:p>
            <a:pPr algn="just">
              <a:buFontTx/>
              <a:buChar char="-"/>
            </a:pPr>
            <a:r>
              <a:rPr lang="en-US" dirty="0"/>
              <a:t>KSC LC-39A has the highest success rate of the launches from all the sites.</a:t>
            </a:r>
          </a:p>
          <a:p>
            <a:pPr algn="just">
              <a:buFontTx/>
              <a:buChar char="-"/>
            </a:pPr>
            <a:r>
              <a:rPr lang="en-US" dirty="0"/>
              <a:t>Orbits ES-L1, GEO, HEO and SSO have 100% success rate</a:t>
            </a:r>
            <a:endParaRPr lang="fr-FR" dirty="0"/>
          </a:p>
        </p:txBody>
      </p:sp>
    </p:spTree>
    <p:extLst>
      <p:ext uri="{BB962C8B-B14F-4D97-AF65-F5344CB8AC3E}">
        <p14:creationId xmlns:p14="http://schemas.microsoft.com/office/powerpoint/2010/main" val="18516868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683EE-22DF-46F5-BFB8-39D06E6EACA1}"/>
              </a:ext>
            </a:extLst>
          </p:cNvPr>
          <p:cNvSpPr>
            <a:spLocks noGrp="1"/>
          </p:cNvSpPr>
          <p:nvPr>
            <p:ph type="title"/>
          </p:nvPr>
        </p:nvSpPr>
        <p:spPr>
          <a:xfrm>
            <a:off x="5190330" y="1924300"/>
            <a:ext cx="1811339" cy="491786"/>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sz="2400" b="1" dirty="0">
                <a:solidFill>
                  <a:schemeClr val="accent3"/>
                </a:solidFill>
                <a:latin typeface="+mn-lt"/>
                <a:ea typeface="+mn-ea"/>
                <a:cs typeface="+mn-cs"/>
              </a:rPr>
              <a:t>Appendix</a:t>
            </a:r>
          </a:p>
        </p:txBody>
      </p:sp>
      <p:sp>
        <p:nvSpPr>
          <p:cNvPr id="10" name="TextBox 9">
            <a:extLst>
              <a:ext uri="{FF2B5EF4-FFF2-40B4-BE49-F238E27FC236}">
                <a16:creationId xmlns:a16="http://schemas.microsoft.com/office/drawing/2014/main" id="{085A7556-24B9-46C2-B185-333F1EA59978}"/>
              </a:ext>
            </a:extLst>
          </p:cNvPr>
          <p:cNvSpPr txBox="1"/>
          <p:nvPr/>
        </p:nvSpPr>
        <p:spPr>
          <a:xfrm>
            <a:off x="1215494" y="4077640"/>
            <a:ext cx="3171543" cy="369332"/>
          </a:xfrm>
          <a:prstGeom prst="rect">
            <a:avLst/>
          </a:prstGeom>
          <a:noFill/>
        </p:spPr>
        <p:txBody>
          <a:bodyPr wrap="square" rtlCol="0">
            <a:spAutoFit/>
          </a:bodyPr>
          <a:lstStyle/>
          <a:p>
            <a:r>
              <a:rPr lang="fr-FR" b="1" dirty="0"/>
              <a:t>GitHub repository  url :</a:t>
            </a:r>
          </a:p>
        </p:txBody>
      </p:sp>
      <p:sp>
        <p:nvSpPr>
          <p:cNvPr id="13" name="TextBox 12">
            <a:extLst>
              <a:ext uri="{FF2B5EF4-FFF2-40B4-BE49-F238E27FC236}">
                <a16:creationId xmlns:a16="http://schemas.microsoft.com/office/drawing/2014/main" id="{CCF67363-1F56-427F-8F68-173DCEAC21CB}"/>
              </a:ext>
            </a:extLst>
          </p:cNvPr>
          <p:cNvSpPr txBox="1"/>
          <p:nvPr/>
        </p:nvSpPr>
        <p:spPr>
          <a:xfrm>
            <a:off x="1202266" y="4446972"/>
            <a:ext cx="4122209" cy="369332"/>
          </a:xfrm>
          <a:prstGeom prst="rect">
            <a:avLst/>
          </a:prstGeom>
          <a:noFill/>
        </p:spPr>
        <p:txBody>
          <a:bodyPr wrap="square">
            <a:spAutoFit/>
          </a:bodyPr>
          <a:lstStyle/>
          <a:p>
            <a:r>
              <a:rPr lang="en-US" b="1" i="0" dirty="0">
                <a:effectLst/>
              </a:rPr>
              <a:t>Special Thanks to All Instructors:</a:t>
            </a:r>
            <a:endParaRPr lang="fr-FR" b="1" dirty="0"/>
          </a:p>
        </p:txBody>
      </p:sp>
      <p:sp>
        <p:nvSpPr>
          <p:cNvPr id="3" name="TextBox 2">
            <a:extLst>
              <a:ext uri="{FF2B5EF4-FFF2-40B4-BE49-F238E27FC236}">
                <a16:creationId xmlns:a16="http://schemas.microsoft.com/office/drawing/2014/main" id="{6BBB4549-F0E7-46C7-8612-44D014D45603}"/>
              </a:ext>
            </a:extLst>
          </p:cNvPr>
          <p:cNvSpPr txBox="1"/>
          <p:nvPr/>
        </p:nvSpPr>
        <p:spPr>
          <a:xfrm>
            <a:off x="5057775" y="4072583"/>
            <a:ext cx="6858013" cy="369332"/>
          </a:xfrm>
          <a:prstGeom prst="rect">
            <a:avLst/>
          </a:prstGeom>
          <a:noFill/>
        </p:spPr>
        <p:txBody>
          <a:bodyPr wrap="square" rtlCol="0">
            <a:spAutoFit/>
          </a:bodyPr>
          <a:lstStyle/>
          <a:p>
            <a:r>
              <a:rPr lang="fr-FR" dirty="0">
                <a:hlinkClick r:id="rId2"/>
              </a:rPr>
              <a:t>https://github.com/anasheros/Applied_data_science</a:t>
            </a:r>
            <a:endParaRPr lang="fr-FR" dirty="0"/>
          </a:p>
        </p:txBody>
      </p:sp>
      <p:sp>
        <p:nvSpPr>
          <p:cNvPr id="7" name="TextBox 6">
            <a:extLst>
              <a:ext uri="{FF2B5EF4-FFF2-40B4-BE49-F238E27FC236}">
                <a16:creationId xmlns:a16="http://schemas.microsoft.com/office/drawing/2014/main" id="{E17BC909-E30A-483E-97C4-1C03848BE01F}"/>
              </a:ext>
            </a:extLst>
          </p:cNvPr>
          <p:cNvSpPr txBox="1"/>
          <p:nvPr/>
        </p:nvSpPr>
        <p:spPr>
          <a:xfrm>
            <a:off x="5057775" y="4446972"/>
            <a:ext cx="6096000" cy="369332"/>
          </a:xfrm>
          <a:prstGeom prst="rect">
            <a:avLst/>
          </a:prstGeom>
          <a:noFill/>
        </p:spPr>
        <p:txBody>
          <a:bodyPr wrap="square">
            <a:spAutoFit/>
          </a:bodyPr>
          <a:lstStyle/>
          <a:p>
            <a:r>
              <a:rPr lang="fr-FR" dirty="0">
                <a:hlinkClick r:id="rId3"/>
              </a:rPr>
              <a:t>IBM Data Science Professional </a:t>
            </a:r>
            <a:r>
              <a:rPr lang="fr-FR" dirty="0" err="1">
                <a:hlinkClick r:id="rId3"/>
              </a:rPr>
              <a:t>Certificate</a:t>
            </a:r>
            <a:r>
              <a:rPr lang="fr-FR" dirty="0">
                <a:hlinkClick r:id="rId3"/>
              </a:rPr>
              <a:t> | Coursera</a:t>
            </a:r>
            <a:endParaRPr lang="fr-FR" dirty="0"/>
          </a:p>
        </p:txBody>
      </p:sp>
    </p:spTree>
    <p:extLst>
      <p:ext uri="{BB962C8B-B14F-4D97-AF65-F5344CB8AC3E}">
        <p14:creationId xmlns:p14="http://schemas.microsoft.com/office/powerpoint/2010/main" val="2044978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FE0C4B-26EE-BFAF-8844-6B9B55F28A95}"/>
              </a:ext>
            </a:extLst>
          </p:cNvPr>
          <p:cNvSpPr>
            <a:spLocks noGrp="1"/>
          </p:cNvSpPr>
          <p:nvPr>
            <p:ph type="ctrTitle"/>
          </p:nvPr>
        </p:nvSpPr>
        <p:spPr>
          <a:xfrm>
            <a:off x="2662409" y="3031737"/>
            <a:ext cx="6867181" cy="794525"/>
          </a:xfrm>
        </p:spPr>
        <p:txBody>
          <a:bodyPr>
            <a:noAutofit/>
          </a:bodyPr>
          <a:lstStyle/>
          <a:p>
            <a:pPr algn="ctr"/>
            <a:r>
              <a:rPr lang="fr-FR" sz="4400" b="1" dirty="0">
                <a:solidFill>
                  <a:srgbClr val="FFC000"/>
                </a:solidFill>
                <a:latin typeface="Arial"/>
                <a:cs typeface="Arial"/>
              </a:rPr>
              <a:t>METHODOLOGY</a:t>
            </a:r>
            <a:endParaRPr lang="fr-FR" sz="4400" b="1" dirty="0">
              <a:solidFill>
                <a:srgbClr val="FFC000"/>
              </a:solidFill>
            </a:endParaRPr>
          </a:p>
        </p:txBody>
      </p:sp>
    </p:spTree>
    <p:extLst>
      <p:ext uri="{BB962C8B-B14F-4D97-AF65-F5344CB8AC3E}">
        <p14:creationId xmlns:p14="http://schemas.microsoft.com/office/powerpoint/2010/main" val="2719277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8943D8FB-DF8C-CFD5-516F-B8CE94A134B7}"/>
              </a:ext>
            </a:extLst>
          </p:cNvPr>
          <p:cNvSpPr txBox="1">
            <a:spLocks/>
          </p:cNvSpPr>
          <p:nvPr/>
        </p:nvSpPr>
        <p:spPr>
          <a:xfrm>
            <a:off x="513185" y="183466"/>
            <a:ext cx="4117440" cy="61503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ctr">
            <a:noAutofit/>
          </a:bodyPr>
          <a:lstStyle>
            <a:lvl1pPr marL="520700" indent="-514350">
              <a:lnSpc>
                <a:spcPct val="120000"/>
              </a:lnSpc>
              <a:spcBef>
                <a:spcPts val="500"/>
              </a:spcBef>
              <a:spcAft>
                <a:spcPts val="600"/>
              </a:spcAft>
              <a:buAutoNum type="arabicPeriod"/>
              <a:defRPr sz="2800" b="1" i="0">
                <a:solidFill>
                  <a:srgbClr val="FF0000"/>
                </a:solidFill>
                <a:latin typeface="Abadi"/>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vl6pPr>
              <a:defRPr>
                <a:solidFill>
                  <a:schemeClr val="accent3"/>
                </a:solidFill>
              </a:defRPr>
            </a:lvl6pPr>
            <a:lvl7pPr>
              <a:defRPr>
                <a:solidFill>
                  <a:schemeClr val="accent3"/>
                </a:solidFill>
              </a:defRPr>
            </a:lvl7pPr>
            <a:lvl8pPr>
              <a:defRPr>
                <a:solidFill>
                  <a:schemeClr val="accent3"/>
                </a:solidFill>
              </a:defRPr>
            </a:lvl8pPr>
            <a:lvl9pPr>
              <a:defRPr>
                <a:solidFill>
                  <a:schemeClr val="accent3"/>
                </a:solidFill>
              </a:defRPr>
            </a:lvl9pPr>
          </a:lstStyle>
          <a:p>
            <a:pPr marL="6350" indent="0">
              <a:buNone/>
            </a:pPr>
            <a:r>
              <a:rPr lang="fr-FR" dirty="0"/>
              <a:t>3. METHODOLOGY</a:t>
            </a:r>
          </a:p>
        </p:txBody>
      </p:sp>
      <p:sp>
        <p:nvSpPr>
          <p:cNvPr id="10" name="ZoneTexte 9">
            <a:extLst>
              <a:ext uri="{FF2B5EF4-FFF2-40B4-BE49-F238E27FC236}">
                <a16:creationId xmlns:a16="http://schemas.microsoft.com/office/drawing/2014/main" id="{8A48DF67-CF38-DBC5-8A8A-7C2C7A53B18B}"/>
              </a:ext>
            </a:extLst>
          </p:cNvPr>
          <p:cNvSpPr txBox="1"/>
          <p:nvPr/>
        </p:nvSpPr>
        <p:spPr>
          <a:xfrm>
            <a:off x="351692" y="838789"/>
            <a:ext cx="11615895" cy="59155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Calibri"/>
              <a:buChar char="-"/>
            </a:pPr>
            <a:r>
              <a:rPr lang="fr-FR" sz="2200" b="1" dirty="0"/>
              <a:t>Data collection </a:t>
            </a:r>
            <a:r>
              <a:rPr lang="fr-FR" sz="2200" b="1" dirty="0" err="1"/>
              <a:t>methodology</a:t>
            </a:r>
            <a:r>
              <a:rPr lang="fr-FR" sz="2200" b="1" dirty="0"/>
              <a:t>:</a:t>
            </a:r>
            <a:endParaRPr lang="fr-FR" sz="2200" b="1" dirty="0">
              <a:cs typeface="Arial"/>
            </a:endParaRPr>
          </a:p>
          <a:p>
            <a:pPr>
              <a:lnSpc>
                <a:spcPct val="150000"/>
              </a:lnSpc>
            </a:pPr>
            <a:r>
              <a:rPr lang="fr-FR" dirty="0">
                <a:cs typeface="Arial"/>
              </a:rPr>
              <a:t>There are </a:t>
            </a:r>
            <a:r>
              <a:rPr lang="fr-FR" dirty="0" err="1">
                <a:cs typeface="Arial"/>
              </a:rPr>
              <a:t>two</a:t>
            </a:r>
            <a:r>
              <a:rPr lang="fr-FR" dirty="0">
                <a:cs typeface="Arial"/>
              </a:rPr>
              <a:t> source </a:t>
            </a:r>
            <a:r>
              <a:rPr lang="fr-FR" dirty="0" err="1">
                <a:cs typeface="Arial"/>
              </a:rPr>
              <a:t>that</a:t>
            </a:r>
            <a:r>
              <a:rPr lang="fr-FR" dirty="0">
                <a:cs typeface="Arial"/>
              </a:rPr>
              <a:t> </a:t>
            </a:r>
            <a:r>
              <a:rPr lang="fr-FR" dirty="0" err="1">
                <a:cs typeface="Arial"/>
              </a:rPr>
              <a:t>we</a:t>
            </a:r>
            <a:r>
              <a:rPr lang="fr-FR" dirty="0">
                <a:cs typeface="Arial"/>
              </a:rPr>
              <a:t> </a:t>
            </a:r>
            <a:r>
              <a:rPr lang="fr-FR" dirty="0" err="1">
                <a:cs typeface="Arial"/>
              </a:rPr>
              <a:t>will</a:t>
            </a:r>
            <a:r>
              <a:rPr lang="fr-FR" dirty="0">
                <a:cs typeface="Arial"/>
              </a:rPr>
              <a:t> use to </a:t>
            </a:r>
            <a:r>
              <a:rPr lang="fr-FR" dirty="0" err="1">
                <a:cs typeface="Arial"/>
              </a:rPr>
              <a:t>collect</a:t>
            </a:r>
            <a:r>
              <a:rPr lang="fr-FR" dirty="0">
                <a:cs typeface="Arial"/>
              </a:rPr>
              <a:t> data </a:t>
            </a:r>
            <a:r>
              <a:rPr lang="fr-FR" dirty="0" err="1">
                <a:cs typeface="Arial"/>
              </a:rPr>
              <a:t>needed</a:t>
            </a:r>
            <a:r>
              <a:rPr lang="fr-FR" dirty="0">
                <a:cs typeface="Arial"/>
              </a:rPr>
              <a:t> :  </a:t>
            </a:r>
          </a:p>
          <a:p>
            <a:pPr marL="742950" indent="-285750">
              <a:lnSpc>
                <a:spcPct val="150000"/>
              </a:lnSpc>
              <a:buFont typeface="Calibri"/>
              <a:buChar char="-"/>
            </a:pPr>
            <a:r>
              <a:rPr lang="fr-FR" b="1" u="sng" dirty="0">
                <a:cs typeface="Arial"/>
              </a:rPr>
              <a:t>Source 1</a:t>
            </a:r>
            <a:r>
              <a:rPr lang="fr-FR" b="1" dirty="0">
                <a:cs typeface="Arial"/>
              </a:rPr>
              <a:t> </a:t>
            </a:r>
            <a:r>
              <a:rPr lang="fr-FR" dirty="0">
                <a:cs typeface="Arial"/>
              </a:rPr>
              <a:t>:  </a:t>
            </a:r>
            <a:r>
              <a:rPr lang="fr-FR" dirty="0" err="1">
                <a:latin typeface="Aptos Light"/>
                <a:cs typeface="Arial"/>
              </a:rPr>
              <a:t>Make</a:t>
            </a:r>
            <a:r>
              <a:rPr lang="fr-FR" dirty="0">
                <a:latin typeface="Aptos Light"/>
                <a:cs typeface="Arial"/>
              </a:rPr>
              <a:t> a </a:t>
            </a:r>
            <a:r>
              <a:rPr lang="fr-FR" dirty="0" err="1">
                <a:latin typeface="Aptos Light"/>
                <a:cs typeface="Arial"/>
              </a:rPr>
              <a:t>get</a:t>
            </a:r>
            <a:r>
              <a:rPr lang="fr-FR" dirty="0">
                <a:latin typeface="Aptos Light"/>
                <a:cs typeface="Arial"/>
              </a:rPr>
              <a:t> </a:t>
            </a:r>
            <a:r>
              <a:rPr lang="fr-FR" dirty="0" err="1">
                <a:latin typeface="Aptos Light"/>
                <a:cs typeface="Arial"/>
              </a:rPr>
              <a:t>request</a:t>
            </a:r>
            <a:r>
              <a:rPr lang="fr-FR" dirty="0">
                <a:latin typeface="Aptos Light"/>
                <a:cs typeface="Arial"/>
              </a:rPr>
              <a:t> </a:t>
            </a:r>
            <a:r>
              <a:rPr lang="fr-FR" dirty="0">
                <a:latin typeface="Aptos Light"/>
                <a:ea typeface="Calibri"/>
                <a:cs typeface="Arial"/>
              </a:rPr>
              <a:t>to the SpaceX public API, to </a:t>
            </a:r>
            <a:r>
              <a:rPr lang="fr-FR" dirty="0" err="1">
                <a:latin typeface="Aptos Light"/>
                <a:ea typeface="Calibri"/>
                <a:cs typeface="Arial"/>
              </a:rPr>
              <a:t>collect</a:t>
            </a:r>
            <a:r>
              <a:rPr lang="fr-FR" dirty="0">
                <a:latin typeface="Aptos Light"/>
                <a:ea typeface="Calibri"/>
                <a:cs typeface="Arial"/>
              </a:rPr>
              <a:t> data </a:t>
            </a:r>
          </a:p>
          <a:p>
            <a:pPr marL="742950" indent="-285750">
              <a:lnSpc>
                <a:spcPct val="150000"/>
              </a:lnSpc>
              <a:buFont typeface="Calibri"/>
              <a:buChar char="-"/>
            </a:pPr>
            <a:r>
              <a:rPr lang="fr-FR" b="1" u="sng" dirty="0">
                <a:latin typeface="Aptos Light"/>
                <a:ea typeface="Calibri"/>
                <a:cs typeface="Arial"/>
              </a:rPr>
              <a:t>Source 2</a:t>
            </a:r>
            <a:r>
              <a:rPr lang="fr-FR" dirty="0">
                <a:latin typeface="Aptos Light"/>
                <a:ea typeface="Calibri"/>
                <a:cs typeface="Arial"/>
              </a:rPr>
              <a:t> : </a:t>
            </a:r>
            <a:r>
              <a:rPr lang="fr-FR" dirty="0" err="1">
                <a:latin typeface="Aptos Light"/>
                <a:ea typeface="Calibri"/>
                <a:cs typeface="Arial"/>
              </a:rPr>
              <a:t>Performing</a:t>
            </a:r>
            <a:r>
              <a:rPr lang="fr-FR" dirty="0">
                <a:latin typeface="Aptos Light"/>
                <a:ea typeface="Calibri"/>
                <a:cs typeface="Arial"/>
              </a:rPr>
              <a:t> web </a:t>
            </a:r>
            <a:r>
              <a:rPr lang="fr-FR" dirty="0" err="1">
                <a:latin typeface="Aptos Light"/>
                <a:ea typeface="Calibri"/>
                <a:cs typeface="Arial"/>
              </a:rPr>
              <a:t>scraping</a:t>
            </a:r>
            <a:r>
              <a:rPr lang="fr-FR" dirty="0">
                <a:latin typeface="Aptos Light"/>
                <a:ea typeface="Calibri"/>
                <a:cs typeface="Arial"/>
              </a:rPr>
              <a:t> to </a:t>
            </a:r>
            <a:r>
              <a:rPr lang="fr-FR" dirty="0" err="1">
                <a:latin typeface="Aptos Light"/>
                <a:ea typeface="Calibri"/>
                <a:cs typeface="Arial"/>
              </a:rPr>
              <a:t>collect</a:t>
            </a:r>
            <a:r>
              <a:rPr lang="fr-FR" dirty="0">
                <a:latin typeface="Aptos Light"/>
                <a:ea typeface="Calibri"/>
                <a:cs typeface="Arial"/>
              </a:rPr>
              <a:t> Falcon 9 </a:t>
            </a:r>
            <a:r>
              <a:rPr lang="fr-FR" dirty="0" err="1">
                <a:latin typeface="Aptos Light"/>
                <a:ea typeface="Calibri"/>
                <a:cs typeface="Arial"/>
              </a:rPr>
              <a:t>historical</a:t>
            </a:r>
            <a:r>
              <a:rPr lang="fr-FR" dirty="0">
                <a:latin typeface="Aptos Light"/>
                <a:ea typeface="Calibri"/>
                <a:cs typeface="Arial"/>
              </a:rPr>
              <a:t> launch records </a:t>
            </a:r>
            <a:r>
              <a:rPr lang="fr-FR" dirty="0" err="1">
                <a:latin typeface="Aptos Light"/>
                <a:ea typeface="Calibri"/>
                <a:cs typeface="Arial"/>
              </a:rPr>
              <a:t>from</a:t>
            </a:r>
            <a:r>
              <a:rPr lang="fr-FR" dirty="0">
                <a:latin typeface="Aptos Light"/>
                <a:ea typeface="Calibri"/>
                <a:cs typeface="Arial"/>
              </a:rPr>
              <a:t> a </a:t>
            </a:r>
            <a:r>
              <a:rPr lang="fr-FR" dirty="0" err="1">
                <a:latin typeface="Aptos Light"/>
                <a:ea typeface="Calibri"/>
                <a:cs typeface="Arial"/>
              </a:rPr>
              <a:t>Wikipedia</a:t>
            </a:r>
            <a:r>
              <a:rPr lang="fr-FR" dirty="0">
                <a:latin typeface="Aptos Light"/>
                <a:ea typeface="Calibri"/>
                <a:cs typeface="Arial"/>
              </a:rPr>
              <a:t> page </a:t>
            </a:r>
            <a:r>
              <a:rPr lang="fr-FR" dirty="0" err="1">
                <a:latin typeface="Aptos Light"/>
                <a:ea typeface="Calibri"/>
                <a:cs typeface="Arial"/>
              </a:rPr>
              <a:t>titled</a:t>
            </a:r>
            <a:r>
              <a:rPr lang="fr-FR" dirty="0">
                <a:latin typeface="Aptos Light"/>
                <a:ea typeface="Calibri"/>
                <a:cs typeface="Arial"/>
              </a:rPr>
              <a:t> `List of Falcon 9 and Falcon Heavy </a:t>
            </a:r>
            <a:r>
              <a:rPr lang="fr-FR" dirty="0" err="1">
                <a:latin typeface="Aptos Light"/>
                <a:ea typeface="Calibri"/>
                <a:cs typeface="Arial"/>
              </a:rPr>
              <a:t>launches</a:t>
            </a:r>
            <a:r>
              <a:rPr lang="fr-FR" dirty="0">
                <a:latin typeface="Aptos Light"/>
                <a:ea typeface="Calibri"/>
                <a:cs typeface="Arial"/>
              </a:rPr>
              <a:t>`</a:t>
            </a:r>
          </a:p>
          <a:p>
            <a:pPr marL="285750" indent="-285750">
              <a:lnSpc>
                <a:spcPct val="150000"/>
              </a:lnSpc>
              <a:buFont typeface="Calibri"/>
              <a:buChar char="-"/>
            </a:pPr>
            <a:r>
              <a:rPr lang="fr-FR" sz="2200" b="1" dirty="0" err="1"/>
              <a:t>Perform</a:t>
            </a:r>
            <a:r>
              <a:rPr lang="fr-FR" sz="2200" b="1" dirty="0"/>
              <a:t> data </a:t>
            </a:r>
            <a:r>
              <a:rPr lang="fr-FR" sz="2200" b="1" dirty="0" err="1"/>
              <a:t>wrangling</a:t>
            </a:r>
            <a:r>
              <a:rPr lang="fr-FR" sz="2200" b="1" dirty="0"/>
              <a:t> : </a:t>
            </a:r>
            <a:endParaRPr lang="fr-FR" sz="2200" b="1" dirty="0">
              <a:cs typeface="Arial"/>
            </a:endParaRPr>
          </a:p>
          <a:p>
            <a:pPr marL="742950" lvl="1" indent="-285750">
              <a:lnSpc>
                <a:spcPct val="150000"/>
              </a:lnSpc>
              <a:buFont typeface="Courier New"/>
              <a:buChar char="o"/>
            </a:pPr>
            <a:r>
              <a:rPr lang="fr-FR" dirty="0" err="1">
                <a:cs typeface="Arial"/>
              </a:rPr>
              <a:t>Delete</a:t>
            </a:r>
            <a:r>
              <a:rPr lang="fr-FR" dirty="0">
                <a:cs typeface="Arial"/>
              </a:rPr>
              <a:t> </a:t>
            </a:r>
            <a:r>
              <a:rPr lang="fr-FR" dirty="0" err="1">
                <a:cs typeface="Arial"/>
              </a:rPr>
              <a:t>uneeded</a:t>
            </a:r>
            <a:r>
              <a:rPr lang="fr-FR" dirty="0">
                <a:cs typeface="Arial"/>
              </a:rPr>
              <a:t> </a:t>
            </a:r>
            <a:r>
              <a:rPr lang="fr-FR" dirty="0" err="1">
                <a:cs typeface="Arial"/>
              </a:rPr>
              <a:t>columns</a:t>
            </a:r>
            <a:r>
              <a:rPr lang="fr-FR" dirty="0">
                <a:cs typeface="Arial"/>
              </a:rPr>
              <a:t> </a:t>
            </a:r>
          </a:p>
          <a:p>
            <a:pPr marL="742950" lvl="1" indent="-285750">
              <a:lnSpc>
                <a:spcPct val="150000"/>
              </a:lnSpc>
              <a:buFont typeface="Courier New"/>
              <a:buChar char="o"/>
            </a:pPr>
            <a:r>
              <a:rPr lang="fr-FR" dirty="0" err="1">
                <a:cs typeface="Arial"/>
              </a:rPr>
              <a:t>Dealing</a:t>
            </a:r>
            <a:r>
              <a:rPr lang="fr-FR" dirty="0">
                <a:cs typeface="Arial"/>
              </a:rPr>
              <a:t> </a:t>
            </a:r>
            <a:r>
              <a:rPr lang="fr-FR" dirty="0" err="1">
                <a:cs typeface="Arial"/>
              </a:rPr>
              <a:t>with</a:t>
            </a:r>
            <a:r>
              <a:rPr lang="fr-FR" dirty="0">
                <a:cs typeface="Arial"/>
              </a:rPr>
              <a:t> </a:t>
            </a:r>
            <a:r>
              <a:rPr lang="fr-FR" dirty="0" err="1">
                <a:cs typeface="Arial"/>
              </a:rPr>
              <a:t>missing</a:t>
            </a:r>
            <a:r>
              <a:rPr lang="fr-FR" dirty="0">
                <a:cs typeface="Arial"/>
              </a:rPr>
              <a:t> values </a:t>
            </a:r>
          </a:p>
          <a:p>
            <a:pPr marL="742950" lvl="1" indent="-285750">
              <a:lnSpc>
                <a:spcPct val="150000"/>
              </a:lnSpc>
              <a:buFont typeface="Courier New"/>
              <a:buChar char="o"/>
            </a:pPr>
            <a:r>
              <a:rPr lang="fr-FR" dirty="0" err="1">
                <a:cs typeface="Arial"/>
              </a:rPr>
              <a:t>Feature</a:t>
            </a:r>
            <a:r>
              <a:rPr lang="fr-FR" dirty="0">
                <a:cs typeface="Arial"/>
              </a:rPr>
              <a:t> </a:t>
            </a:r>
            <a:r>
              <a:rPr lang="fr-FR" dirty="0" err="1">
                <a:ea typeface="+mn-lt"/>
                <a:cs typeface="Arial"/>
              </a:rPr>
              <a:t>Ingenieuring</a:t>
            </a:r>
            <a:r>
              <a:rPr lang="fr-FR" dirty="0">
                <a:ea typeface="+mn-lt"/>
                <a:cs typeface="Arial"/>
              </a:rPr>
              <a:t> </a:t>
            </a:r>
            <a:endParaRPr lang="fr-FR" dirty="0">
              <a:cs typeface="Arial"/>
            </a:endParaRPr>
          </a:p>
          <a:p>
            <a:pPr marL="285750" indent="-285750">
              <a:lnSpc>
                <a:spcPct val="150000"/>
              </a:lnSpc>
              <a:buFont typeface="Calibri"/>
              <a:buChar char="-"/>
            </a:pPr>
            <a:r>
              <a:rPr lang="fr-FR" sz="2200" b="1" dirty="0" err="1"/>
              <a:t>Perform</a:t>
            </a:r>
            <a:r>
              <a:rPr lang="fr-FR" sz="2200" b="1" dirty="0"/>
              <a:t> </a:t>
            </a:r>
            <a:r>
              <a:rPr lang="fr-FR" sz="2200" b="1" dirty="0" err="1"/>
              <a:t>exploratory</a:t>
            </a:r>
            <a:r>
              <a:rPr lang="fr-FR" sz="2200" b="1" dirty="0"/>
              <a:t> data </a:t>
            </a:r>
            <a:r>
              <a:rPr lang="fr-FR" sz="2200" b="1" dirty="0" err="1"/>
              <a:t>analysis</a:t>
            </a:r>
            <a:r>
              <a:rPr lang="fr-FR" sz="2200" b="1" dirty="0"/>
              <a:t> (EDA) </a:t>
            </a:r>
            <a:r>
              <a:rPr lang="fr-FR" sz="2200" b="1" dirty="0" err="1"/>
              <a:t>using</a:t>
            </a:r>
            <a:r>
              <a:rPr lang="fr-FR" sz="2200" b="1" dirty="0"/>
              <a:t> </a:t>
            </a:r>
            <a:r>
              <a:rPr lang="fr-FR" sz="2200" b="1" dirty="0" err="1"/>
              <a:t>visualization</a:t>
            </a:r>
            <a:r>
              <a:rPr lang="fr-FR" sz="2200" b="1" dirty="0"/>
              <a:t> and SQL</a:t>
            </a:r>
            <a:endParaRPr lang="fr-FR" sz="2200" b="1" dirty="0">
              <a:cs typeface="Arial"/>
            </a:endParaRPr>
          </a:p>
          <a:p>
            <a:pPr marL="285750" indent="-285750">
              <a:lnSpc>
                <a:spcPct val="150000"/>
              </a:lnSpc>
              <a:buFont typeface="Calibri"/>
              <a:buChar char="-"/>
            </a:pPr>
            <a:r>
              <a:rPr lang="fr-FR" sz="2200" b="1" dirty="0" err="1"/>
              <a:t>Perform</a:t>
            </a:r>
            <a:r>
              <a:rPr lang="fr-FR" sz="2200" b="1" dirty="0"/>
              <a:t> interactive </a:t>
            </a:r>
            <a:r>
              <a:rPr lang="fr-FR" sz="2200" b="1" dirty="0" err="1"/>
              <a:t>visual</a:t>
            </a:r>
            <a:r>
              <a:rPr lang="fr-FR" sz="2200" b="1" dirty="0"/>
              <a:t> </a:t>
            </a:r>
            <a:r>
              <a:rPr lang="fr-FR" sz="2200" b="1" dirty="0" err="1"/>
              <a:t>analytics</a:t>
            </a:r>
            <a:r>
              <a:rPr lang="fr-FR" sz="2200" b="1" dirty="0"/>
              <a:t> </a:t>
            </a:r>
            <a:r>
              <a:rPr lang="fr-FR" sz="2200" b="1" dirty="0" err="1"/>
              <a:t>using</a:t>
            </a:r>
            <a:r>
              <a:rPr lang="fr-FR" sz="2200" b="1" dirty="0"/>
              <a:t> </a:t>
            </a:r>
            <a:r>
              <a:rPr lang="fr-FR" sz="2200" b="1" dirty="0" err="1"/>
              <a:t>Folium</a:t>
            </a:r>
            <a:r>
              <a:rPr lang="fr-FR" sz="2200" b="1" dirty="0"/>
              <a:t> and </a:t>
            </a:r>
            <a:r>
              <a:rPr lang="fr-FR" sz="2200" b="1" dirty="0" err="1"/>
              <a:t>Plotly</a:t>
            </a:r>
            <a:r>
              <a:rPr lang="fr-FR" sz="2200" b="1" dirty="0"/>
              <a:t> Dash</a:t>
            </a:r>
            <a:endParaRPr lang="fr-FR" sz="2200" b="1" dirty="0">
              <a:cs typeface="Arial"/>
            </a:endParaRPr>
          </a:p>
          <a:p>
            <a:pPr marL="285750" indent="-285750">
              <a:lnSpc>
                <a:spcPct val="150000"/>
              </a:lnSpc>
              <a:buFont typeface="Calibri"/>
              <a:buChar char="-"/>
            </a:pPr>
            <a:r>
              <a:rPr lang="fr-FR" sz="2200" b="1" dirty="0" err="1"/>
              <a:t>Perform</a:t>
            </a:r>
            <a:r>
              <a:rPr lang="fr-FR" sz="2200" b="1" dirty="0"/>
              <a:t> </a:t>
            </a:r>
            <a:r>
              <a:rPr lang="fr-FR" sz="2200" b="1" dirty="0" err="1"/>
              <a:t>predictive</a:t>
            </a:r>
            <a:r>
              <a:rPr lang="fr-FR" sz="2200" b="1" dirty="0"/>
              <a:t> </a:t>
            </a:r>
            <a:r>
              <a:rPr lang="fr-FR" sz="2200" b="1" dirty="0" err="1"/>
              <a:t>analysis</a:t>
            </a:r>
            <a:r>
              <a:rPr lang="fr-FR" sz="2200" b="1" dirty="0"/>
              <a:t> </a:t>
            </a:r>
            <a:r>
              <a:rPr lang="fr-FR" sz="2200" b="1" dirty="0" err="1"/>
              <a:t>using</a:t>
            </a:r>
            <a:r>
              <a:rPr lang="fr-FR" sz="2200" b="1" dirty="0"/>
              <a:t> classification </a:t>
            </a:r>
            <a:r>
              <a:rPr lang="fr-FR" sz="2200" b="1" dirty="0" err="1"/>
              <a:t>models</a:t>
            </a:r>
            <a:endParaRPr lang="fr-FR" sz="2200" b="1" dirty="0">
              <a:cs typeface="Arial"/>
            </a:endParaRPr>
          </a:p>
          <a:p>
            <a:pPr marL="457200">
              <a:lnSpc>
                <a:spcPct val="150000"/>
              </a:lnSpc>
            </a:pPr>
            <a:r>
              <a:rPr lang="fr-FR" dirty="0" err="1"/>
              <a:t>Tuned</a:t>
            </a:r>
            <a:r>
              <a:rPr lang="fr-FR" dirty="0"/>
              <a:t> </a:t>
            </a:r>
            <a:r>
              <a:rPr lang="fr-FR" dirty="0" err="1"/>
              <a:t>models</a:t>
            </a:r>
            <a:r>
              <a:rPr lang="fr-FR" dirty="0"/>
              <a:t> </a:t>
            </a:r>
            <a:r>
              <a:rPr lang="fr-FR" dirty="0" err="1"/>
              <a:t>using</a:t>
            </a:r>
            <a:r>
              <a:rPr lang="fr-FR" dirty="0"/>
              <a:t> </a:t>
            </a:r>
            <a:r>
              <a:rPr lang="fr-FR" dirty="0" err="1"/>
              <a:t>GridSearchCV</a:t>
            </a:r>
            <a:r>
              <a:rPr lang="fr-FR" dirty="0"/>
              <a:t> to </a:t>
            </a:r>
            <a:r>
              <a:rPr lang="fr-FR" dirty="0" err="1"/>
              <a:t>get</a:t>
            </a:r>
            <a:r>
              <a:rPr lang="fr-FR" dirty="0"/>
              <a:t> the best performance</a:t>
            </a:r>
            <a:endParaRPr lang="fr-FR" dirty="0">
              <a:cs typeface="Arial"/>
            </a:endParaRPr>
          </a:p>
        </p:txBody>
      </p:sp>
      <p:sp>
        <p:nvSpPr>
          <p:cNvPr id="11" name="ZoneTexte 10">
            <a:extLst>
              <a:ext uri="{FF2B5EF4-FFF2-40B4-BE49-F238E27FC236}">
                <a16:creationId xmlns:a16="http://schemas.microsoft.com/office/drawing/2014/main" id="{78F6DAF8-977D-B176-05CE-3DC2473BD7C6}"/>
              </a:ext>
            </a:extLst>
          </p:cNvPr>
          <p:cNvSpPr txBox="1"/>
          <p:nvPr/>
        </p:nvSpPr>
        <p:spPr>
          <a:xfrm>
            <a:off x="4640673" y="505711"/>
            <a:ext cx="35567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dirty="0" err="1">
                <a:solidFill>
                  <a:srgbClr val="FFC000"/>
                </a:solidFill>
              </a:rPr>
              <a:t>Executive</a:t>
            </a:r>
            <a:r>
              <a:rPr lang="fr-FR" b="1" dirty="0">
                <a:solidFill>
                  <a:srgbClr val="FFC000"/>
                </a:solidFill>
              </a:rPr>
              <a:t> </a:t>
            </a:r>
            <a:r>
              <a:rPr lang="fr-FR" b="1" dirty="0" err="1">
                <a:solidFill>
                  <a:srgbClr val="FFC000"/>
                </a:solidFill>
              </a:rPr>
              <a:t>Summary</a:t>
            </a:r>
            <a:r>
              <a:rPr lang="fr-FR" b="1" dirty="0">
                <a:solidFill>
                  <a:srgbClr val="FFC000"/>
                </a:solidFill>
              </a:rPr>
              <a:t> :</a:t>
            </a:r>
            <a:r>
              <a:rPr lang="fr-FR" dirty="0"/>
              <a:t>​</a:t>
            </a:r>
            <a:endParaRPr lang="fr-FR" sz="1400" dirty="0"/>
          </a:p>
        </p:txBody>
      </p:sp>
    </p:spTree>
    <p:extLst>
      <p:ext uri="{BB962C8B-B14F-4D97-AF65-F5344CB8AC3E}">
        <p14:creationId xmlns:p14="http://schemas.microsoft.com/office/powerpoint/2010/main" val="282121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08572-E417-4E81-A408-B19C0E6A76A3}"/>
              </a:ext>
            </a:extLst>
          </p:cNvPr>
          <p:cNvSpPr>
            <a:spLocks noGrp="1"/>
          </p:cNvSpPr>
          <p:nvPr>
            <p:ph type="title"/>
          </p:nvPr>
        </p:nvSpPr>
        <p:spPr>
          <a:xfrm>
            <a:off x="153743" y="122110"/>
            <a:ext cx="8126100" cy="732987"/>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a:lstStyle/>
          <a:p>
            <a:r>
              <a:rPr lang="fr-FR" b="1" dirty="0"/>
              <a:t>Data Collection </a:t>
            </a:r>
            <a:r>
              <a:rPr lang="fr-FR" b="1" dirty="0" err="1"/>
              <a:t>Overview</a:t>
            </a:r>
            <a:endParaRPr lang="fr-FR" b="1" dirty="0"/>
          </a:p>
        </p:txBody>
      </p:sp>
      <p:sp>
        <p:nvSpPr>
          <p:cNvPr id="3" name="Content Placeholder 2">
            <a:extLst>
              <a:ext uri="{FF2B5EF4-FFF2-40B4-BE49-F238E27FC236}">
                <a16:creationId xmlns:a16="http://schemas.microsoft.com/office/drawing/2014/main" id="{0F04A5E5-C0E5-4BED-A620-C85835DA3345}"/>
              </a:ext>
            </a:extLst>
          </p:cNvPr>
          <p:cNvSpPr>
            <a:spLocks noGrp="1"/>
          </p:cNvSpPr>
          <p:nvPr>
            <p:ph idx="1"/>
          </p:nvPr>
        </p:nvSpPr>
        <p:spPr>
          <a:xfrm>
            <a:off x="506605" y="1272965"/>
            <a:ext cx="10515600" cy="1603375"/>
          </a:xfrm>
        </p:spPr>
        <p:txBody>
          <a:bodyPr/>
          <a:lstStyle/>
          <a:p>
            <a:pPr marL="0" indent="0">
              <a:buNone/>
            </a:pPr>
            <a:r>
              <a:rPr lang="fr-FR" dirty="0"/>
              <a:t>Data collection process </a:t>
            </a:r>
            <a:r>
              <a:rPr lang="fr-FR" dirty="0" err="1"/>
              <a:t>involved</a:t>
            </a:r>
            <a:r>
              <a:rPr lang="fr-FR" dirty="0"/>
              <a:t> a combination of </a:t>
            </a:r>
            <a:r>
              <a:rPr lang="fr-FR" dirty="0" err="1"/>
              <a:t>two</a:t>
            </a:r>
            <a:r>
              <a:rPr lang="fr-FR" dirty="0"/>
              <a:t> sources : </a:t>
            </a:r>
          </a:p>
          <a:p>
            <a:r>
              <a:rPr lang="fr-FR" dirty="0"/>
              <a:t>Api </a:t>
            </a:r>
            <a:r>
              <a:rPr lang="fr-FR" dirty="0" err="1"/>
              <a:t>requests</a:t>
            </a:r>
            <a:r>
              <a:rPr lang="fr-FR" dirty="0"/>
              <a:t> </a:t>
            </a:r>
            <a:r>
              <a:rPr lang="fr-FR" dirty="0" err="1"/>
              <a:t>from</a:t>
            </a:r>
            <a:r>
              <a:rPr lang="fr-FR" dirty="0"/>
              <a:t> </a:t>
            </a:r>
            <a:r>
              <a:rPr lang="fr-FR" dirty="0" err="1"/>
              <a:t>Space</a:t>
            </a:r>
            <a:r>
              <a:rPr lang="fr-FR" dirty="0"/>
              <a:t> X public API </a:t>
            </a:r>
          </a:p>
          <a:p>
            <a:r>
              <a:rPr lang="fr-FR" dirty="0"/>
              <a:t> web </a:t>
            </a:r>
            <a:r>
              <a:rPr lang="fr-FR" dirty="0" err="1"/>
              <a:t>scraping</a:t>
            </a:r>
            <a:r>
              <a:rPr lang="fr-FR" dirty="0"/>
              <a:t> data </a:t>
            </a:r>
            <a:r>
              <a:rPr lang="fr-FR" dirty="0" err="1"/>
              <a:t>from</a:t>
            </a:r>
            <a:r>
              <a:rPr lang="fr-FR" dirty="0"/>
              <a:t> a table in </a:t>
            </a:r>
            <a:r>
              <a:rPr lang="fr-FR" dirty="0" err="1"/>
              <a:t>Space</a:t>
            </a:r>
            <a:r>
              <a:rPr lang="fr-FR" dirty="0"/>
              <a:t> </a:t>
            </a:r>
            <a:r>
              <a:rPr lang="fr-FR" dirty="0" err="1"/>
              <a:t>X’s</a:t>
            </a:r>
            <a:r>
              <a:rPr lang="fr-FR" dirty="0"/>
              <a:t> </a:t>
            </a:r>
            <a:r>
              <a:rPr lang="fr-FR" dirty="0" err="1"/>
              <a:t>Wikipedia</a:t>
            </a:r>
            <a:r>
              <a:rPr lang="fr-FR" dirty="0"/>
              <a:t> entry. </a:t>
            </a:r>
          </a:p>
          <a:p>
            <a:pPr marL="0" indent="0">
              <a:buNone/>
            </a:pPr>
            <a:endParaRPr lang="fr-FR" dirty="0"/>
          </a:p>
          <a:p>
            <a:pPr marL="0" indent="0">
              <a:buNone/>
            </a:pPr>
            <a:endParaRPr lang="fr-FR" dirty="0"/>
          </a:p>
        </p:txBody>
      </p:sp>
      <p:graphicFrame>
        <p:nvGraphicFramePr>
          <p:cNvPr id="4" name="Table 4">
            <a:extLst>
              <a:ext uri="{FF2B5EF4-FFF2-40B4-BE49-F238E27FC236}">
                <a16:creationId xmlns:a16="http://schemas.microsoft.com/office/drawing/2014/main" id="{F42B0F81-6C7D-4B21-8092-55DE4A6DA6C4}"/>
              </a:ext>
            </a:extLst>
          </p:cNvPr>
          <p:cNvGraphicFramePr>
            <a:graphicFrameLocks noGrp="1"/>
          </p:cNvGraphicFramePr>
          <p:nvPr>
            <p:extLst>
              <p:ext uri="{D42A27DB-BD31-4B8C-83A1-F6EECF244321}">
                <p14:modId xmlns:p14="http://schemas.microsoft.com/office/powerpoint/2010/main" val="1764724094"/>
              </p:ext>
            </p:extLst>
          </p:nvPr>
        </p:nvGraphicFramePr>
        <p:xfrm>
          <a:off x="1016559" y="2888900"/>
          <a:ext cx="9495692" cy="2811932"/>
        </p:xfrm>
        <a:graphic>
          <a:graphicData uri="http://schemas.openxmlformats.org/drawingml/2006/table">
            <a:tbl>
              <a:tblPr firstRow="1" bandRow="1">
                <a:tableStyleId>{00A15C55-8517-42AA-B614-E9B94910E393}</a:tableStyleId>
              </a:tblPr>
              <a:tblGrid>
                <a:gridCol w="4747846">
                  <a:extLst>
                    <a:ext uri="{9D8B030D-6E8A-4147-A177-3AD203B41FA5}">
                      <a16:colId xmlns:a16="http://schemas.microsoft.com/office/drawing/2014/main" val="3259437444"/>
                    </a:ext>
                  </a:extLst>
                </a:gridCol>
                <a:gridCol w="4747846">
                  <a:extLst>
                    <a:ext uri="{9D8B030D-6E8A-4147-A177-3AD203B41FA5}">
                      <a16:colId xmlns:a16="http://schemas.microsoft.com/office/drawing/2014/main" val="3165806109"/>
                    </a:ext>
                  </a:extLst>
                </a:gridCol>
              </a:tblGrid>
              <a:tr h="532817">
                <a:tc>
                  <a:txBody>
                    <a:bodyPr/>
                    <a:lstStyle/>
                    <a:p>
                      <a:pPr algn="ctr"/>
                      <a:r>
                        <a:rPr lang="fr-FR" sz="2400" dirty="0" err="1">
                          <a:solidFill>
                            <a:schemeClr val="bg1"/>
                          </a:solidFill>
                        </a:rPr>
                        <a:t>Space</a:t>
                      </a:r>
                      <a:r>
                        <a:rPr lang="fr-FR" sz="2400" dirty="0">
                          <a:solidFill>
                            <a:schemeClr val="bg1"/>
                          </a:solidFill>
                        </a:rPr>
                        <a:t> X API Data </a:t>
                      </a:r>
                      <a:r>
                        <a:rPr lang="fr-FR" sz="2400" dirty="0" err="1">
                          <a:solidFill>
                            <a:schemeClr val="bg1"/>
                          </a:solidFill>
                        </a:rPr>
                        <a:t>Columns</a:t>
                      </a:r>
                      <a:r>
                        <a:rPr lang="fr-FR" sz="2400" dirty="0">
                          <a:solidFill>
                            <a:schemeClr val="bg1"/>
                          </a:solidFill>
                        </a:rPr>
                        <a:t> </a:t>
                      </a:r>
                    </a:p>
                  </a:txBody>
                  <a:tcPr anchor="ctr"/>
                </a:tc>
                <a:tc>
                  <a:txBody>
                    <a:bodyPr/>
                    <a:lstStyle/>
                    <a:p>
                      <a:pPr algn="ctr"/>
                      <a:r>
                        <a:rPr lang="fr-FR" sz="2400" dirty="0" err="1">
                          <a:solidFill>
                            <a:schemeClr val="bg1"/>
                          </a:solidFill>
                        </a:rPr>
                        <a:t>Wikipedia</a:t>
                      </a:r>
                      <a:r>
                        <a:rPr lang="fr-FR" sz="2400" dirty="0">
                          <a:solidFill>
                            <a:schemeClr val="bg1"/>
                          </a:solidFill>
                        </a:rPr>
                        <a:t> </a:t>
                      </a:r>
                      <a:r>
                        <a:rPr lang="fr-FR" sz="2400" dirty="0" err="1">
                          <a:solidFill>
                            <a:schemeClr val="bg1"/>
                          </a:solidFill>
                        </a:rPr>
                        <a:t>Webscraping</a:t>
                      </a:r>
                      <a:r>
                        <a:rPr lang="fr-FR" sz="2400" dirty="0">
                          <a:solidFill>
                            <a:schemeClr val="bg1"/>
                          </a:solidFill>
                        </a:rPr>
                        <a:t> </a:t>
                      </a:r>
                      <a:r>
                        <a:rPr lang="fr-FR" sz="2400" dirty="0" err="1">
                          <a:solidFill>
                            <a:schemeClr val="bg1"/>
                          </a:solidFill>
                        </a:rPr>
                        <a:t>Columns</a:t>
                      </a:r>
                      <a:r>
                        <a:rPr lang="fr-FR" sz="2400" dirty="0">
                          <a:solidFill>
                            <a:schemeClr val="bg1"/>
                          </a:solidFill>
                        </a:rPr>
                        <a:t> </a:t>
                      </a:r>
                    </a:p>
                  </a:txBody>
                  <a:tcPr anchor="ctr"/>
                </a:tc>
                <a:extLst>
                  <a:ext uri="{0D108BD9-81ED-4DB2-BD59-A6C34878D82A}">
                    <a16:rowId xmlns:a16="http://schemas.microsoft.com/office/drawing/2014/main" val="1593766449"/>
                  </a:ext>
                </a:extLst>
              </a:tr>
              <a:tr h="1988972">
                <a:tc>
                  <a:txBody>
                    <a:bodyPr/>
                    <a:lstStyle/>
                    <a:p>
                      <a:r>
                        <a:rPr lang="fr-FR" dirty="0" err="1"/>
                        <a:t>FlightNumber</a:t>
                      </a:r>
                      <a:r>
                        <a:rPr lang="fr-FR" dirty="0"/>
                        <a:t> , Date , </a:t>
                      </a:r>
                      <a:r>
                        <a:rPr lang="fr-FR" dirty="0" err="1"/>
                        <a:t>BoosterVersion</a:t>
                      </a:r>
                      <a:r>
                        <a:rPr lang="fr-FR" dirty="0"/>
                        <a:t> , </a:t>
                      </a:r>
                      <a:r>
                        <a:rPr lang="fr-FR" dirty="0" err="1"/>
                        <a:t>PayloadMass</a:t>
                      </a:r>
                      <a:r>
                        <a:rPr lang="fr-FR" dirty="0"/>
                        <a:t> , </a:t>
                      </a:r>
                      <a:r>
                        <a:rPr lang="fr-FR" dirty="0" err="1"/>
                        <a:t>Orbit</a:t>
                      </a:r>
                      <a:r>
                        <a:rPr lang="fr-FR" dirty="0"/>
                        <a:t> , </a:t>
                      </a:r>
                      <a:r>
                        <a:rPr lang="fr-FR" dirty="0" err="1"/>
                        <a:t>LaunchSite</a:t>
                      </a:r>
                      <a:r>
                        <a:rPr lang="fr-FR" dirty="0"/>
                        <a:t> , </a:t>
                      </a:r>
                      <a:r>
                        <a:rPr lang="fr-FR" dirty="0" err="1"/>
                        <a:t>Outcome</a:t>
                      </a:r>
                      <a:r>
                        <a:rPr lang="fr-FR" dirty="0"/>
                        <a:t> , Flight , </a:t>
                      </a:r>
                      <a:r>
                        <a:rPr lang="fr-FR" dirty="0" err="1"/>
                        <a:t>GriFins</a:t>
                      </a:r>
                      <a:r>
                        <a:rPr lang="fr-FR" dirty="0"/>
                        <a:t> , </a:t>
                      </a:r>
                      <a:r>
                        <a:rPr lang="fr-FR" dirty="0" err="1"/>
                        <a:t>Reused</a:t>
                      </a:r>
                      <a:r>
                        <a:rPr lang="fr-FR" dirty="0"/>
                        <a:t> , Legs , </a:t>
                      </a:r>
                      <a:r>
                        <a:rPr lang="fr-FR" dirty="0" err="1"/>
                        <a:t>LandingPad</a:t>
                      </a:r>
                      <a:r>
                        <a:rPr lang="fr-FR" dirty="0"/>
                        <a:t> , Block , </a:t>
                      </a:r>
                      <a:r>
                        <a:rPr lang="fr-FR" dirty="0" err="1"/>
                        <a:t>ReusedCount</a:t>
                      </a:r>
                      <a:r>
                        <a:rPr lang="fr-FR" dirty="0"/>
                        <a:t> , Serial , Longitude , Latitude</a:t>
                      </a:r>
                    </a:p>
                  </a:txBody>
                  <a:tcPr/>
                </a:tc>
                <a:tc>
                  <a:txBody>
                    <a:bodyPr/>
                    <a:lstStyle/>
                    <a:p>
                      <a:r>
                        <a:rPr lang="fr-FR" dirty="0"/>
                        <a:t>Flight No , Launch Site , </a:t>
                      </a:r>
                      <a:r>
                        <a:rPr lang="fr-FR" dirty="0" err="1"/>
                        <a:t>PayloadMass</a:t>
                      </a:r>
                      <a:r>
                        <a:rPr lang="fr-FR" dirty="0"/>
                        <a:t> , </a:t>
                      </a:r>
                      <a:r>
                        <a:rPr lang="fr-FR" dirty="0" err="1"/>
                        <a:t>Orbit</a:t>
                      </a:r>
                      <a:r>
                        <a:rPr lang="fr-FR" dirty="0"/>
                        <a:t> , </a:t>
                      </a:r>
                      <a:r>
                        <a:rPr lang="fr-FR" dirty="0" err="1"/>
                        <a:t>Custumer</a:t>
                      </a:r>
                      <a:r>
                        <a:rPr lang="fr-FR" dirty="0"/>
                        <a:t> , Launch </a:t>
                      </a:r>
                      <a:r>
                        <a:rPr lang="fr-FR" dirty="0" err="1"/>
                        <a:t>outcome</a:t>
                      </a:r>
                      <a:r>
                        <a:rPr lang="fr-FR" dirty="0"/>
                        <a:t> , Version , Booster , Booster landing , Date , Time </a:t>
                      </a:r>
                    </a:p>
                  </a:txBody>
                  <a:tcPr/>
                </a:tc>
                <a:extLst>
                  <a:ext uri="{0D108BD9-81ED-4DB2-BD59-A6C34878D82A}">
                    <a16:rowId xmlns:a16="http://schemas.microsoft.com/office/drawing/2014/main" val="2753773284"/>
                  </a:ext>
                </a:extLst>
              </a:tr>
            </a:tbl>
          </a:graphicData>
        </a:graphic>
      </p:graphicFrame>
    </p:spTree>
    <p:extLst>
      <p:ext uri="{BB962C8B-B14F-4D97-AF65-F5344CB8AC3E}">
        <p14:creationId xmlns:p14="http://schemas.microsoft.com/office/powerpoint/2010/main" val="2186180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B134-DD4C-469D-94A3-AE481415C82F}"/>
              </a:ext>
            </a:extLst>
          </p:cNvPr>
          <p:cNvSpPr>
            <a:spLocks noGrp="1"/>
          </p:cNvSpPr>
          <p:nvPr>
            <p:ph type="title"/>
          </p:nvPr>
        </p:nvSpPr>
        <p:spPr>
          <a:xfrm>
            <a:off x="104670" y="118424"/>
            <a:ext cx="8084736" cy="666270"/>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b="1" dirty="0">
                <a:solidFill>
                  <a:schemeClr val="accent3"/>
                </a:solidFill>
                <a:latin typeface="+mn-lt"/>
                <a:ea typeface="+mn-ea"/>
                <a:cs typeface="+mn-cs"/>
              </a:rPr>
              <a:t>Data Collection– SpaceX API</a:t>
            </a:r>
          </a:p>
        </p:txBody>
      </p:sp>
      <p:graphicFrame>
        <p:nvGraphicFramePr>
          <p:cNvPr id="4" name="Table 3">
            <a:extLst>
              <a:ext uri="{FF2B5EF4-FFF2-40B4-BE49-F238E27FC236}">
                <a16:creationId xmlns:a16="http://schemas.microsoft.com/office/drawing/2014/main" id="{1371B03E-C83A-4ECB-8B4E-75ECF106EDFD}"/>
              </a:ext>
            </a:extLst>
          </p:cNvPr>
          <p:cNvGraphicFramePr>
            <a:graphicFrameLocks noGrp="1"/>
          </p:cNvGraphicFramePr>
          <p:nvPr>
            <p:extLst>
              <p:ext uri="{D42A27DB-BD31-4B8C-83A1-F6EECF244321}">
                <p14:modId xmlns:p14="http://schemas.microsoft.com/office/powerpoint/2010/main" val="2875759306"/>
              </p:ext>
            </p:extLst>
          </p:nvPr>
        </p:nvGraphicFramePr>
        <p:xfrm>
          <a:off x="838199" y="1386058"/>
          <a:ext cx="10626969" cy="4964501"/>
        </p:xfrm>
        <a:graphic>
          <a:graphicData uri="http://schemas.openxmlformats.org/drawingml/2006/table">
            <a:tbl>
              <a:tblPr firstRow="1" firstCol="1">
                <a:tableStyleId>{775DCB02-9BB8-47FD-8907-85C794F793BA}</a:tableStyleId>
              </a:tblPr>
              <a:tblGrid>
                <a:gridCol w="513276">
                  <a:extLst>
                    <a:ext uri="{9D8B030D-6E8A-4147-A177-3AD203B41FA5}">
                      <a16:colId xmlns:a16="http://schemas.microsoft.com/office/drawing/2014/main" val="1978626705"/>
                    </a:ext>
                  </a:extLst>
                </a:gridCol>
                <a:gridCol w="3665220">
                  <a:extLst>
                    <a:ext uri="{9D8B030D-6E8A-4147-A177-3AD203B41FA5}">
                      <a16:colId xmlns:a16="http://schemas.microsoft.com/office/drawing/2014/main" val="2349731966"/>
                    </a:ext>
                  </a:extLst>
                </a:gridCol>
                <a:gridCol w="6448473">
                  <a:extLst>
                    <a:ext uri="{9D8B030D-6E8A-4147-A177-3AD203B41FA5}">
                      <a16:colId xmlns:a16="http://schemas.microsoft.com/office/drawing/2014/main" val="369837013"/>
                    </a:ext>
                  </a:extLst>
                </a:gridCol>
              </a:tblGrid>
              <a:tr h="277804">
                <a:tc>
                  <a:txBody>
                    <a:bodyPr/>
                    <a:lstStyle/>
                    <a:p>
                      <a:pPr rtl="0" fontAlgn="b"/>
                      <a:endParaRPr lang="fr-FR" sz="1500" b="1" dirty="0">
                        <a:effectLst/>
                      </a:endParaRPr>
                    </a:p>
                  </a:txBody>
                  <a:tcPr marL="19197" marR="19197" marT="12798" marB="12798" anchor="b"/>
                </a:tc>
                <a:tc>
                  <a:txBody>
                    <a:bodyPr/>
                    <a:lstStyle/>
                    <a:p>
                      <a:pPr rtl="0" fontAlgn="b"/>
                      <a:r>
                        <a:rPr lang="fr-FR" sz="1600" b="1" dirty="0">
                          <a:solidFill>
                            <a:schemeClr val="bg1"/>
                          </a:solidFill>
                          <a:effectLst/>
                        </a:rPr>
                        <a:t>STEP</a:t>
                      </a:r>
                    </a:p>
                  </a:txBody>
                  <a:tcPr marL="19197" marR="19197" marT="12798" marB="12798" anchor="b"/>
                </a:tc>
                <a:tc>
                  <a:txBody>
                    <a:bodyPr/>
                    <a:lstStyle/>
                    <a:p>
                      <a:pPr rtl="0" fontAlgn="b"/>
                      <a:r>
                        <a:rPr lang="fr-FR" sz="1600" b="1" dirty="0">
                          <a:solidFill>
                            <a:schemeClr val="bg1"/>
                          </a:solidFill>
                          <a:effectLst/>
                        </a:rPr>
                        <a:t>EXPLANATION</a:t>
                      </a:r>
                    </a:p>
                  </a:txBody>
                  <a:tcPr marL="19197" marR="19197" marT="12798" marB="12798" anchor="b"/>
                </a:tc>
                <a:extLst>
                  <a:ext uri="{0D108BD9-81ED-4DB2-BD59-A6C34878D82A}">
                    <a16:rowId xmlns:a16="http://schemas.microsoft.com/office/drawing/2014/main" val="108391962"/>
                  </a:ext>
                </a:extLst>
              </a:tr>
              <a:tr h="738951">
                <a:tc>
                  <a:txBody>
                    <a:bodyPr/>
                    <a:lstStyle/>
                    <a:p>
                      <a:pPr algn="ctr" rtl="0" fontAlgn="b"/>
                      <a:r>
                        <a:rPr lang="fr-FR" sz="1500" dirty="0">
                          <a:effectLst/>
                        </a:rPr>
                        <a:t>1</a:t>
                      </a:r>
                    </a:p>
                  </a:txBody>
                  <a:tcPr marL="19197" marR="19197" marT="12798" marB="12798" anchor="ctr"/>
                </a:tc>
                <a:tc>
                  <a:txBody>
                    <a:bodyPr/>
                    <a:lstStyle/>
                    <a:p>
                      <a:pPr rtl="0" fontAlgn="b"/>
                      <a:r>
                        <a:rPr lang="fr-FR" sz="1500" dirty="0" err="1">
                          <a:effectLst/>
                        </a:rPr>
                        <a:t>Request</a:t>
                      </a:r>
                      <a:r>
                        <a:rPr lang="fr-FR" sz="1500" dirty="0">
                          <a:effectLst/>
                        </a:rPr>
                        <a:t> (SpaceX APIs)</a:t>
                      </a:r>
                    </a:p>
                  </a:txBody>
                  <a:tcPr marL="19197" marR="19197" marT="12798" marB="12798" anchor="b"/>
                </a:tc>
                <a:tc>
                  <a:txBody>
                    <a:bodyPr/>
                    <a:lstStyle/>
                    <a:p>
                      <a:pPr rtl="0" fontAlgn="b"/>
                      <a:r>
                        <a:rPr lang="en-US" sz="1500" dirty="0">
                          <a:effectLst/>
                        </a:rPr>
                        <a:t>Send an HTTP request to the SpaceX API to retrieve data about launches. The API provides JSON data containing information like launch site, booster version, and payload data.</a:t>
                      </a:r>
                    </a:p>
                  </a:txBody>
                  <a:tcPr marL="19197" marR="19197" marT="12798" marB="12798" anchor="b"/>
                </a:tc>
                <a:extLst>
                  <a:ext uri="{0D108BD9-81ED-4DB2-BD59-A6C34878D82A}">
                    <a16:rowId xmlns:a16="http://schemas.microsoft.com/office/drawing/2014/main" val="4059560399"/>
                  </a:ext>
                </a:extLst>
              </a:tr>
              <a:tr h="738951">
                <a:tc>
                  <a:txBody>
                    <a:bodyPr/>
                    <a:lstStyle/>
                    <a:p>
                      <a:pPr algn="ctr" rtl="0" fontAlgn="b"/>
                      <a:r>
                        <a:rPr lang="en-US" sz="1500" dirty="0">
                          <a:effectLst/>
                        </a:rPr>
                        <a:t>2</a:t>
                      </a:r>
                    </a:p>
                  </a:txBody>
                  <a:tcPr marL="19197" marR="19197" marT="12798" marB="12798" anchor="ctr"/>
                </a:tc>
                <a:tc>
                  <a:txBody>
                    <a:bodyPr/>
                    <a:lstStyle/>
                    <a:p>
                      <a:pPr rtl="0" fontAlgn="b"/>
                      <a:r>
                        <a:rPr lang="en-US" sz="1500">
                          <a:effectLst/>
                        </a:rPr>
                        <a:t>.JSON file + Lists(Launch Site, Booster Version, Payload Data)</a:t>
                      </a:r>
                    </a:p>
                  </a:txBody>
                  <a:tcPr marL="19197" marR="19197" marT="12798" marB="12798" anchor="b"/>
                </a:tc>
                <a:tc>
                  <a:txBody>
                    <a:bodyPr/>
                    <a:lstStyle/>
                    <a:p>
                      <a:pPr rtl="0" fontAlgn="b"/>
                      <a:r>
                        <a:rPr lang="en-US" sz="1500" dirty="0">
                          <a:effectLst/>
                        </a:rPr>
                        <a:t>Parse the JSON response and extract the relevant data, which may include lists for launch sites, booster versions, and payload details.</a:t>
                      </a:r>
                    </a:p>
                  </a:txBody>
                  <a:tcPr marL="19197" marR="19197" marT="12798" marB="12798" anchor="b"/>
                </a:tc>
                <a:extLst>
                  <a:ext uri="{0D108BD9-81ED-4DB2-BD59-A6C34878D82A}">
                    <a16:rowId xmlns:a16="http://schemas.microsoft.com/office/drawing/2014/main" val="1547508248"/>
                  </a:ext>
                </a:extLst>
              </a:tr>
              <a:tr h="738951">
                <a:tc>
                  <a:txBody>
                    <a:bodyPr/>
                    <a:lstStyle/>
                    <a:p>
                      <a:pPr algn="ctr" rtl="0" fontAlgn="b"/>
                      <a:r>
                        <a:rPr lang="en-US" sz="1500" dirty="0">
                          <a:effectLst/>
                        </a:rPr>
                        <a:t>3</a:t>
                      </a:r>
                    </a:p>
                  </a:txBody>
                  <a:tcPr marL="19197" marR="19197" marT="12798" marB="12798" anchor="ctr"/>
                </a:tc>
                <a:tc>
                  <a:txBody>
                    <a:bodyPr/>
                    <a:lstStyle/>
                    <a:p>
                      <a:pPr rtl="0" fontAlgn="b"/>
                      <a:r>
                        <a:rPr lang="en-US" sz="1500" dirty="0" err="1">
                          <a:effectLst/>
                        </a:rPr>
                        <a:t>Json_normalize</a:t>
                      </a:r>
                      <a:r>
                        <a:rPr lang="en-US" sz="1500" dirty="0">
                          <a:effectLst/>
                        </a:rPr>
                        <a:t> to </a:t>
                      </a:r>
                      <a:r>
                        <a:rPr lang="en-US" sz="1500" dirty="0" err="1">
                          <a:effectLst/>
                        </a:rPr>
                        <a:t>DataFrame</a:t>
                      </a:r>
                      <a:r>
                        <a:rPr lang="en-US" sz="1500" dirty="0">
                          <a:effectLst/>
                        </a:rPr>
                        <a:t> data from JSON</a:t>
                      </a:r>
                    </a:p>
                  </a:txBody>
                  <a:tcPr marL="19197" marR="19197" marT="12798" marB="12798" anchor="b"/>
                </a:tc>
                <a:tc>
                  <a:txBody>
                    <a:bodyPr/>
                    <a:lstStyle/>
                    <a:p>
                      <a:pPr rtl="0" fontAlgn="b"/>
                      <a:r>
                        <a:rPr lang="en-US" sz="1500" dirty="0">
                          <a:effectLst/>
                        </a:rPr>
                        <a:t>Convert the JSON data into a pandas </a:t>
                      </a:r>
                      <a:r>
                        <a:rPr lang="en-US" sz="1500" dirty="0" err="1">
                          <a:effectLst/>
                        </a:rPr>
                        <a:t>DataFrame</a:t>
                      </a:r>
                      <a:r>
                        <a:rPr lang="en-US" sz="1500" dirty="0">
                          <a:effectLst/>
                        </a:rPr>
                        <a:t> using the </a:t>
                      </a:r>
                      <a:r>
                        <a:rPr lang="en-US" sz="1500" dirty="0" err="1">
                          <a:effectLst/>
                        </a:rPr>
                        <a:t>json_normalize</a:t>
                      </a:r>
                      <a:r>
                        <a:rPr lang="en-US" sz="1500" dirty="0">
                          <a:effectLst/>
                        </a:rPr>
                        <a:t> function. This transforms the nested structure of the JSON data into a more structured </a:t>
                      </a:r>
                      <a:r>
                        <a:rPr lang="en-US" sz="1500" dirty="0" err="1">
                          <a:effectLst/>
                        </a:rPr>
                        <a:t>DataFrame</a:t>
                      </a:r>
                      <a:r>
                        <a:rPr lang="en-US" sz="1500" dirty="0">
                          <a:effectLst/>
                        </a:rPr>
                        <a:t>.</a:t>
                      </a:r>
                    </a:p>
                  </a:txBody>
                  <a:tcPr marL="19197" marR="19197" marT="12798" marB="12798" anchor="b"/>
                </a:tc>
                <a:extLst>
                  <a:ext uri="{0D108BD9-81ED-4DB2-BD59-A6C34878D82A}">
                    <a16:rowId xmlns:a16="http://schemas.microsoft.com/office/drawing/2014/main" val="4168327689"/>
                  </a:ext>
                </a:extLst>
              </a:tr>
              <a:tr h="501431">
                <a:tc>
                  <a:txBody>
                    <a:bodyPr/>
                    <a:lstStyle/>
                    <a:p>
                      <a:pPr algn="ctr" rtl="0" fontAlgn="b"/>
                      <a:r>
                        <a:rPr lang="fr-FR" sz="1500" dirty="0">
                          <a:effectLst/>
                        </a:rPr>
                        <a:t>4</a:t>
                      </a:r>
                    </a:p>
                  </a:txBody>
                  <a:tcPr marL="19197" marR="19197" marT="12798" marB="12798" anchor="ctr"/>
                </a:tc>
                <a:tc>
                  <a:txBody>
                    <a:bodyPr/>
                    <a:lstStyle/>
                    <a:p>
                      <a:pPr rtl="0" fontAlgn="b"/>
                      <a:r>
                        <a:rPr lang="fr-FR" sz="1500" dirty="0" err="1">
                          <a:effectLst/>
                        </a:rPr>
                        <a:t>Dictionary</a:t>
                      </a:r>
                      <a:r>
                        <a:rPr lang="fr-FR" sz="1500" dirty="0">
                          <a:effectLst/>
                        </a:rPr>
                        <a:t> relevant data</a:t>
                      </a:r>
                    </a:p>
                  </a:txBody>
                  <a:tcPr marL="19197" marR="19197" marT="12798" marB="12798" anchor="b"/>
                </a:tc>
                <a:tc>
                  <a:txBody>
                    <a:bodyPr/>
                    <a:lstStyle/>
                    <a:p>
                      <a:pPr rtl="0" fontAlgn="b"/>
                      <a:r>
                        <a:rPr lang="en-US" sz="1500" dirty="0">
                          <a:effectLst/>
                        </a:rPr>
                        <a:t>Select the specific columns or data points from the </a:t>
                      </a:r>
                      <a:r>
                        <a:rPr lang="en-US" sz="1500" dirty="0" err="1">
                          <a:effectLst/>
                        </a:rPr>
                        <a:t>DataFrame</a:t>
                      </a:r>
                      <a:r>
                        <a:rPr lang="en-US" sz="1500" dirty="0">
                          <a:effectLst/>
                        </a:rPr>
                        <a:t> that are relevant for your analysis. </a:t>
                      </a:r>
                    </a:p>
                  </a:txBody>
                  <a:tcPr marL="19197" marR="19197" marT="12798" marB="12798" anchor="b"/>
                </a:tc>
                <a:extLst>
                  <a:ext uri="{0D108BD9-81ED-4DB2-BD59-A6C34878D82A}">
                    <a16:rowId xmlns:a16="http://schemas.microsoft.com/office/drawing/2014/main" val="3294962428"/>
                  </a:ext>
                </a:extLst>
              </a:tr>
              <a:tr h="733491">
                <a:tc>
                  <a:txBody>
                    <a:bodyPr/>
                    <a:lstStyle/>
                    <a:p>
                      <a:pPr algn="ctr" rtl="0" fontAlgn="b"/>
                      <a:r>
                        <a:rPr lang="en-US" sz="1500" dirty="0">
                          <a:effectLst/>
                        </a:rPr>
                        <a:t>5</a:t>
                      </a:r>
                    </a:p>
                  </a:txBody>
                  <a:tcPr marL="19197" marR="19197" marT="12798" marB="12798" anchor="ctr"/>
                </a:tc>
                <a:tc>
                  <a:txBody>
                    <a:bodyPr/>
                    <a:lstStyle/>
                    <a:p>
                      <a:pPr rtl="0" fontAlgn="b"/>
                      <a:r>
                        <a:rPr lang="en-US" sz="1500" dirty="0">
                          <a:effectLst/>
                        </a:rPr>
                        <a:t>Cast dictionary to a </a:t>
                      </a:r>
                      <a:r>
                        <a:rPr lang="en-US" sz="1500" dirty="0" err="1">
                          <a:effectLst/>
                        </a:rPr>
                        <a:t>DataFrame</a:t>
                      </a:r>
                      <a:endParaRPr lang="en-US" sz="1500" dirty="0">
                        <a:effectLst/>
                      </a:endParaRPr>
                    </a:p>
                  </a:txBody>
                  <a:tcPr marL="19197" marR="19197" marT="12798" marB="12798" anchor="b"/>
                </a:tc>
                <a:tc>
                  <a:txBody>
                    <a:bodyPr/>
                    <a:lstStyle/>
                    <a:p>
                      <a:pPr rtl="0" fontAlgn="b"/>
                      <a:r>
                        <a:rPr lang="en-US" sz="1500">
                          <a:effectLst/>
                        </a:rPr>
                        <a:t>Convert the dictionary containing the relevant data into a new DataFrame. This ensures that the data is in a consistent format for further analysis.</a:t>
                      </a:r>
                    </a:p>
                  </a:txBody>
                  <a:tcPr marL="19197" marR="19197" marT="12798" marB="12798" anchor="b"/>
                </a:tc>
                <a:extLst>
                  <a:ext uri="{0D108BD9-81ED-4DB2-BD59-A6C34878D82A}">
                    <a16:rowId xmlns:a16="http://schemas.microsoft.com/office/drawing/2014/main" val="3606514222"/>
                  </a:ext>
                </a:extLst>
              </a:tr>
              <a:tr h="501431">
                <a:tc>
                  <a:txBody>
                    <a:bodyPr/>
                    <a:lstStyle/>
                    <a:p>
                      <a:pPr algn="ctr" rtl="0" fontAlgn="b"/>
                      <a:r>
                        <a:rPr lang="en-US" sz="1500" dirty="0">
                          <a:effectLst/>
                        </a:rPr>
                        <a:t>6</a:t>
                      </a:r>
                    </a:p>
                  </a:txBody>
                  <a:tcPr marL="19197" marR="19197" marT="12798" marB="12798" anchor="ctr"/>
                </a:tc>
                <a:tc>
                  <a:txBody>
                    <a:bodyPr/>
                    <a:lstStyle/>
                    <a:p>
                      <a:pPr rtl="0" fontAlgn="b"/>
                      <a:r>
                        <a:rPr lang="en-US" sz="1500">
                          <a:effectLst/>
                        </a:rPr>
                        <a:t>Filter data to only include Falcon 9 launches</a:t>
                      </a:r>
                    </a:p>
                  </a:txBody>
                  <a:tcPr marL="19197" marR="19197" marT="12798" marB="12798" anchor="b"/>
                </a:tc>
                <a:tc>
                  <a:txBody>
                    <a:bodyPr/>
                    <a:lstStyle/>
                    <a:p>
                      <a:pPr rtl="0" fontAlgn="b"/>
                      <a:r>
                        <a:rPr lang="en-US" sz="1500" dirty="0">
                          <a:effectLst/>
                        </a:rPr>
                        <a:t>Apply filters to the </a:t>
                      </a:r>
                      <a:r>
                        <a:rPr lang="en-US" sz="1500" dirty="0" err="1">
                          <a:effectLst/>
                        </a:rPr>
                        <a:t>DataFrame</a:t>
                      </a:r>
                      <a:r>
                        <a:rPr lang="en-US" sz="1500" dirty="0">
                          <a:effectLst/>
                        </a:rPr>
                        <a:t> to select only the rows corresponding to Falcon 9 launches. </a:t>
                      </a:r>
                    </a:p>
                  </a:txBody>
                  <a:tcPr marL="19197" marR="19197" marT="12798" marB="12798" anchor="b"/>
                </a:tc>
                <a:extLst>
                  <a:ext uri="{0D108BD9-81ED-4DB2-BD59-A6C34878D82A}">
                    <a16:rowId xmlns:a16="http://schemas.microsoft.com/office/drawing/2014/main" val="958117051"/>
                  </a:ext>
                </a:extLst>
              </a:tr>
              <a:tr h="733491">
                <a:tc>
                  <a:txBody>
                    <a:bodyPr/>
                    <a:lstStyle/>
                    <a:p>
                      <a:pPr algn="ctr" rtl="0" fontAlgn="b"/>
                      <a:r>
                        <a:rPr lang="en-US" sz="1500" dirty="0">
                          <a:effectLst/>
                        </a:rPr>
                        <a:t>7</a:t>
                      </a:r>
                    </a:p>
                  </a:txBody>
                  <a:tcPr marL="19197" marR="19197" marT="12798" marB="12798" anchor="ctr"/>
                </a:tc>
                <a:tc>
                  <a:txBody>
                    <a:bodyPr/>
                    <a:lstStyle/>
                    <a:p>
                      <a:pPr rtl="0" fontAlgn="b"/>
                      <a:r>
                        <a:rPr lang="en-US" sz="1500" dirty="0">
                          <a:effectLst/>
                        </a:rPr>
                        <a:t>Replace missing </a:t>
                      </a:r>
                      <a:r>
                        <a:rPr lang="en-US" sz="1500" dirty="0" err="1">
                          <a:effectLst/>
                        </a:rPr>
                        <a:t>PayloadMass</a:t>
                      </a:r>
                      <a:r>
                        <a:rPr lang="en-US" sz="1500" dirty="0">
                          <a:effectLst/>
                        </a:rPr>
                        <a:t> values with mean</a:t>
                      </a:r>
                    </a:p>
                  </a:txBody>
                  <a:tcPr marL="19197" marR="19197" marT="12798" marB="12798" anchor="b"/>
                </a:tc>
                <a:tc>
                  <a:txBody>
                    <a:bodyPr/>
                    <a:lstStyle/>
                    <a:p>
                      <a:pPr rtl="0" fontAlgn="b"/>
                      <a:r>
                        <a:rPr lang="en-US" sz="1500" dirty="0">
                          <a:effectLst/>
                        </a:rPr>
                        <a:t>Handle missing values in the </a:t>
                      </a:r>
                      <a:r>
                        <a:rPr lang="en-US" sz="1500" dirty="0" err="1">
                          <a:effectLst/>
                        </a:rPr>
                        <a:t>PayloadMass</a:t>
                      </a:r>
                      <a:r>
                        <a:rPr lang="en-US" sz="1500" dirty="0">
                          <a:effectLst/>
                        </a:rPr>
                        <a:t> column by replacing them with the mean value of that column. This helps ensure data consistency and completeness.</a:t>
                      </a:r>
                    </a:p>
                  </a:txBody>
                  <a:tcPr marL="19197" marR="19197" marT="12798" marB="12798" anchor="b"/>
                </a:tc>
                <a:extLst>
                  <a:ext uri="{0D108BD9-81ED-4DB2-BD59-A6C34878D82A}">
                    <a16:rowId xmlns:a16="http://schemas.microsoft.com/office/drawing/2014/main" val="873290041"/>
                  </a:ext>
                </a:extLst>
              </a:tr>
            </a:tbl>
          </a:graphicData>
        </a:graphic>
      </p:graphicFrame>
      <p:sp>
        <p:nvSpPr>
          <p:cNvPr id="6" name="TextBox 5">
            <a:extLst>
              <a:ext uri="{FF2B5EF4-FFF2-40B4-BE49-F238E27FC236}">
                <a16:creationId xmlns:a16="http://schemas.microsoft.com/office/drawing/2014/main" id="{2623624E-5C9A-44F4-ACDD-52A15D2A6AA5}"/>
              </a:ext>
            </a:extLst>
          </p:cNvPr>
          <p:cNvSpPr txBox="1"/>
          <p:nvPr/>
        </p:nvSpPr>
        <p:spPr>
          <a:xfrm>
            <a:off x="8498263" y="6488668"/>
            <a:ext cx="3690434" cy="369332"/>
          </a:xfrm>
          <a:prstGeom prst="rect">
            <a:avLst/>
          </a:prstGeom>
          <a:noFill/>
        </p:spPr>
        <p:txBody>
          <a:bodyPr wrap="none" rtlCol="0">
            <a:spAutoFit/>
          </a:bodyPr>
          <a:lstStyle/>
          <a:p>
            <a:r>
              <a:rPr lang="fr-FR" dirty="0">
                <a:hlinkClick r:id="rId2"/>
              </a:rPr>
              <a:t>Link to the </a:t>
            </a:r>
            <a:r>
              <a:rPr lang="fr-FR" dirty="0" err="1">
                <a:hlinkClick r:id="rId2"/>
              </a:rPr>
              <a:t>NoteBook</a:t>
            </a:r>
            <a:r>
              <a:rPr lang="fr-FR" dirty="0">
                <a:hlinkClick r:id="rId2"/>
              </a:rPr>
              <a:t> on GitHub</a:t>
            </a:r>
            <a:endParaRPr lang="fr-FR" dirty="0"/>
          </a:p>
        </p:txBody>
      </p:sp>
      <p:sp>
        <p:nvSpPr>
          <p:cNvPr id="7" name="TextBox 6">
            <a:extLst>
              <a:ext uri="{FF2B5EF4-FFF2-40B4-BE49-F238E27FC236}">
                <a16:creationId xmlns:a16="http://schemas.microsoft.com/office/drawing/2014/main" id="{92BB601E-1C32-4AB3-AE7C-503689B4DF88}"/>
              </a:ext>
            </a:extLst>
          </p:cNvPr>
          <p:cNvSpPr txBox="1"/>
          <p:nvPr/>
        </p:nvSpPr>
        <p:spPr>
          <a:xfrm>
            <a:off x="838200" y="814838"/>
            <a:ext cx="5572359" cy="369332"/>
          </a:xfrm>
          <a:prstGeom prst="rect">
            <a:avLst/>
          </a:prstGeom>
          <a:noFill/>
        </p:spPr>
        <p:txBody>
          <a:bodyPr wrap="none" rtlCol="0">
            <a:spAutoFit/>
          </a:bodyPr>
          <a:lstStyle/>
          <a:p>
            <a:r>
              <a:rPr lang="fr-FR" dirty="0" err="1"/>
              <a:t>Steps</a:t>
            </a:r>
            <a:r>
              <a:rPr lang="fr-FR" dirty="0"/>
              <a:t> </a:t>
            </a:r>
            <a:r>
              <a:rPr lang="fr-FR" dirty="0" err="1"/>
              <a:t>followed</a:t>
            </a:r>
            <a:r>
              <a:rPr lang="fr-FR" dirty="0"/>
              <a:t> to </a:t>
            </a:r>
            <a:r>
              <a:rPr lang="fr-FR" dirty="0" err="1"/>
              <a:t>extract</a:t>
            </a:r>
            <a:r>
              <a:rPr lang="fr-FR" dirty="0"/>
              <a:t> data </a:t>
            </a:r>
            <a:r>
              <a:rPr lang="fr-FR" dirty="0" err="1"/>
              <a:t>using</a:t>
            </a:r>
            <a:r>
              <a:rPr lang="fr-FR" dirty="0"/>
              <a:t> SpaceX API</a:t>
            </a:r>
          </a:p>
        </p:txBody>
      </p:sp>
    </p:spTree>
    <p:extLst>
      <p:ext uri="{BB962C8B-B14F-4D97-AF65-F5344CB8AC3E}">
        <p14:creationId xmlns:p14="http://schemas.microsoft.com/office/powerpoint/2010/main" val="3310972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2887E84-2752-45F6-B0B7-06913196A7DB}"/>
              </a:ext>
            </a:extLst>
          </p:cNvPr>
          <p:cNvSpPr>
            <a:spLocks noGrp="1"/>
          </p:cNvSpPr>
          <p:nvPr>
            <p:ph type="title"/>
          </p:nvPr>
        </p:nvSpPr>
        <p:spPr>
          <a:xfrm>
            <a:off x="143694" y="129256"/>
            <a:ext cx="8447647" cy="692794"/>
          </a:xfr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vert="horz" lIns="91440" tIns="45720" rIns="91440" bIns="45720" rtlCol="0" anchor="t">
            <a:noAutofit/>
          </a:bodyPr>
          <a:lstStyle/>
          <a:p>
            <a:r>
              <a:rPr lang="fr-FR" b="1" dirty="0">
                <a:solidFill>
                  <a:schemeClr val="accent3"/>
                </a:solidFill>
                <a:latin typeface="+mn-lt"/>
                <a:ea typeface="+mn-ea"/>
                <a:cs typeface="+mn-cs"/>
              </a:rPr>
              <a:t>Data Collection– Web </a:t>
            </a:r>
            <a:r>
              <a:rPr lang="fr-FR" b="1" dirty="0" err="1">
                <a:solidFill>
                  <a:schemeClr val="accent3"/>
                </a:solidFill>
                <a:latin typeface="+mn-lt"/>
                <a:ea typeface="+mn-ea"/>
                <a:cs typeface="+mn-cs"/>
              </a:rPr>
              <a:t>Scraping</a:t>
            </a:r>
            <a:endParaRPr lang="fr-FR" b="1" dirty="0">
              <a:solidFill>
                <a:schemeClr val="accent3"/>
              </a:solidFill>
              <a:latin typeface="+mn-lt"/>
              <a:ea typeface="+mn-ea"/>
              <a:cs typeface="+mn-cs"/>
            </a:endParaRPr>
          </a:p>
        </p:txBody>
      </p:sp>
      <p:graphicFrame>
        <p:nvGraphicFramePr>
          <p:cNvPr id="6" name="Table 5">
            <a:extLst>
              <a:ext uri="{FF2B5EF4-FFF2-40B4-BE49-F238E27FC236}">
                <a16:creationId xmlns:a16="http://schemas.microsoft.com/office/drawing/2014/main" id="{33F841E6-3342-4555-B77A-7A2F0CABD790}"/>
              </a:ext>
            </a:extLst>
          </p:cNvPr>
          <p:cNvGraphicFramePr>
            <a:graphicFrameLocks noGrp="1"/>
          </p:cNvGraphicFramePr>
          <p:nvPr>
            <p:extLst>
              <p:ext uri="{D42A27DB-BD31-4B8C-83A1-F6EECF244321}">
                <p14:modId xmlns:p14="http://schemas.microsoft.com/office/powerpoint/2010/main" val="2947848276"/>
              </p:ext>
            </p:extLst>
          </p:nvPr>
        </p:nvGraphicFramePr>
        <p:xfrm>
          <a:off x="1202453" y="1979913"/>
          <a:ext cx="9787094" cy="4298703"/>
        </p:xfrm>
        <a:graphic>
          <a:graphicData uri="http://schemas.openxmlformats.org/drawingml/2006/table">
            <a:tbl>
              <a:tblPr firstRow="1" firstCol="1">
                <a:tableStyleId>{775DCB02-9BB8-47FD-8907-85C794F793BA}</a:tableStyleId>
              </a:tblPr>
              <a:tblGrid>
                <a:gridCol w="506080">
                  <a:extLst>
                    <a:ext uri="{9D8B030D-6E8A-4147-A177-3AD203B41FA5}">
                      <a16:colId xmlns:a16="http://schemas.microsoft.com/office/drawing/2014/main" val="2444483237"/>
                    </a:ext>
                  </a:extLst>
                </a:gridCol>
                <a:gridCol w="2122618">
                  <a:extLst>
                    <a:ext uri="{9D8B030D-6E8A-4147-A177-3AD203B41FA5}">
                      <a16:colId xmlns:a16="http://schemas.microsoft.com/office/drawing/2014/main" val="783382513"/>
                    </a:ext>
                  </a:extLst>
                </a:gridCol>
                <a:gridCol w="7158396">
                  <a:extLst>
                    <a:ext uri="{9D8B030D-6E8A-4147-A177-3AD203B41FA5}">
                      <a16:colId xmlns:a16="http://schemas.microsoft.com/office/drawing/2014/main" val="2987549714"/>
                    </a:ext>
                  </a:extLst>
                </a:gridCol>
              </a:tblGrid>
              <a:tr h="277533">
                <a:tc>
                  <a:txBody>
                    <a:bodyPr/>
                    <a:lstStyle/>
                    <a:p>
                      <a:pPr algn="ctr" rtl="0" fontAlgn="b"/>
                      <a:endParaRPr lang="fr-FR" sz="1400" dirty="0">
                        <a:effectLst/>
                      </a:endParaRPr>
                    </a:p>
                  </a:txBody>
                  <a:tcPr marL="9860" marR="9860" marT="6573" marB="6573" anchor="ctr"/>
                </a:tc>
                <a:tc>
                  <a:txBody>
                    <a:bodyPr/>
                    <a:lstStyle/>
                    <a:p>
                      <a:pPr rtl="0" fontAlgn="b"/>
                      <a:r>
                        <a:rPr lang="fr-FR" sz="1800" dirty="0">
                          <a:solidFill>
                            <a:schemeClr val="bg1"/>
                          </a:solidFill>
                          <a:effectLst/>
                        </a:rPr>
                        <a:t>STEP</a:t>
                      </a:r>
                    </a:p>
                  </a:txBody>
                  <a:tcPr marL="9860" marR="9860" marT="6573" marB="6573" anchor="ctr"/>
                </a:tc>
                <a:tc>
                  <a:txBody>
                    <a:bodyPr/>
                    <a:lstStyle/>
                    <a:p>
                      <a:pPr rtl="0" fontAlgn="b"/>
                      <a:r>
                        <a:rPr lang="fr-FR" sz="1800" dirty="0">
                          <a:solidFill>
                            <a:schemeClr val="bg1"/>
                          </a:solidFill>
                          <a:effectLst/>
                        </a:rPr>
                        <a:t>EXPLANATION</a:t>
                      </a:r>
                    </a:p>
                  </a:txBody>
                  <a:tcPr marL="9860" marR="9860" marT="6573" marB="6573" anchor="ctr"/>
                </a:tc>
                <a:extLst>
                  <a:ext uri="{0D108BD9-81ED-4DB2-BD59-A6C34878D82A}">
                    <a16:rowId xmlns:a16="http://schemas.microsoft.com/office/drawing/2014/main" val="2790742501"/>
                  </a:ext>
                </a:extLst>
              </a:tr>
              <a:tr h="885917">
                <a:tc>
                  <a:txBody>
                    <a:bodyPr/>
                    <a:lstStyle/>
                    <a:p>
                      <a:pPr algn="ctr" rtl="0" fontAlgn="b"/>
                      <a:r>
                        <a:rPr lang="fr-FR" sz="1400" dirty="0">
                          <a:effectLst/>
                        </a:rPr>
                        <a:t>1</a:t>
                      </a:r>
                    </a:p>
                  </a:txBody>
                  <a:tcPr marL="9860" marR="9860" marT="6573" marB="6573" anchor="ctr"/>
                </a:tc>
                <a:tc>
                  <a:txBody>
                    <a:bodyPr/>
                    <a:lstStyle/>
                    <a:p>
                      <a:pPr rtl="0" fontAlgn="b"/>
                      <a:r>
                        <a:rPr lang="fr-FR" sz="1400" dirty="0" err="1">
                          <a:effectLst/>
                        </a:rPr>
                        <a:t>Request</a:t>
                      </a:r>
                      <a:r>
                        <a:rPr lang="fr-FR" sz="1400" dirty="0">
                          <a:effectLst/>
                        </a:rPr>
                        <a:t> </a:t>
                      </a:r>
                      <a:r>
                        <a:rPr lang="fr-FR" sz="1400" dirty="0" err="1">
                          <a:effectLst/>
                        </a:rPr>
                        <a:t>Wikipedia</a:t>
                      </a:r>
                      <a:r>
                        <a:rPr lang="fr-FR" sz="1400" dirty="0">
                          <a:effectLst/>
                        </a:rPr>
                        <a:t> HTML</a:t>
                      </a:r>
                    </a:p>
                  </a:txBody>
                  <a:tcPr marL="9860" marR="9860" marT="6573" marB="6573" anchor="ctr"/>
                </a:tc>
                <a:tc>
                  <a:txBody>
                    <a:bodyPr/>
                    <a:lstStyle/>
                    <a:p>
                      <a:pPr rtl="0" fontAlgn="b"/>
                      <a:r>
                        <a:rPr lang="en-US" sz="1400" dirty="0">
                          <a:effectLst/>
                        </a:rPr>
                        <a:t>Send an HTTP request to the SpaceX Wikipedia page to retrieve the HTML content.</a:t>
                      </a:r>
                    </a:p>
                  </a:txBody>
                  <a:tcPr marL="9860" marR="9860" marT="6573" marB="6573" anchor="ctr"/>
                </a:tc>
                <a:extLst>
                  <a:ext uri="{0D108BD9-81ED-4DB2-BD59-A6C34878D82A}">
                    <a16:rowId xmlns:a16="http://schemas.microsoft.com/office/drawing/2014/main" val="4216117899"/>
                  </a:ext>
                </a:extLst>
              </a:tr>
              <a:tr h="538959">
                <a:tc>
                  <a:txBody>
                    <a:bodyPr/>
                    <a:lstStyle/>
                    <a:p>
                      <a:pPr algn="ctr" rtl="0" fontAlgn="b"/>
                      <a:r>
                        <a:rPr lang="fr-FR" sz="1400" dirty="0">
                          <a:effectLst/>
                        </a:rPr>
                        <a:t>2</a:t>
                      </a:r>
                    </a:p>
                  </a:txBody>
                  <a:tcPr marL="9860" marR="9860" marT="6573" marB="6573" anchor="ctr"/>
                </a:tc>
                <a:tc>
                  <a:txBody>
                    <a:bodyPr/>
                    <a:lstStyle/>
                    <a:p>
                      <a:pPr rtl="0" fontAlgn="b"/>
                      <a:r>
                        <a:rPr lang="fr-FR" sz="1400" dirty="0" err="1">
                          <a:effectLst/>
                        </a:rPr>
                        <a:t>BeautifulSoup</a:t>
                      </a:r>
                      <a:r>
                        <a:rPr lang="fr-FR" sz="1400" dirty="0">
                          <a:effectLst/>
                        </a:rPr>
                        <a:t> HTML5lib </a:t>
                      </a:r>
                      <a:r>
                        <a:rPr lang="fr-FR" sz="1400" dirty="0" err="1">
                          <a:effectLst/>
                        </a:rPr>
                        <a:t>Parser</a:t>
                      </a:r>
                      <a:endParaRPr lang="fr-FR" sz="1400" dirty="0">
                        <a:effectLst/>
                      </a:endParaRPr>
                    </a:p>
                  </a:txBody>
                  <a:tcPr marL="9860" marR="9860" marT="6573" marB="6573" anchor="ctr"/>
                </a:tc>
                <a:tc>
                  <a:txBody>
                    <a:bodyPr/>
                    <a:lstStyle/>
                    <a:p>
                      <a:pPr rtl="0" fontAlgn="b"/>
                      <a:r>
                        <a:rPr lang="en-US" sz="1400" dirty="0">
                          <a:effectLst/>
                        </a:rPr>
                        <a:t>Parse the HTML content using the </a:t>
                      </a:r>
                      <a:r>
                        <a:rPr lang="en-US" sz="1400" dirty="0" err="1">
                          <a:effectLst/>
                        </a:rPr>
                        <a:t>BeautifulSoup</a:t>
                      </a:r>
                      <a:r>
                        <a:rPr lang="en-US" sz="1400" dirty="0">
                          <a:effectLst/>
                        </a:rPr>
                        <a:t> library with the HTML5lib parser. This converts the HTML into a structured format that can be easily manipulated.</a:t>
                      </a:r>
                    </a:p>
                  </a:txBody>
                  <a:tcPr marL="9860" marR="9860" marT="6573" marB="6573" anchor="ctr"/>
                </a:tc>
                <a:extLst>
                  <a:ext uri="{0D108BD9-81ED-4DB2-BD59-A6C34878D82A}">
                    <a16:rowId xmlns:a16="http://schemas.microsoft.com/office/drawing/2014/main" val="1171545181"/>
                  </a:ext>
                </a:extLst>
              </a:tr>
              <a:tr h="740950">
                <a:tc>
                  <a:txBody>
                    <a:bodyPr/>
                    <a:lstStyle/>
                    <a:p>
                      <a:pPr algn="ctr" rtl="0" fontAlgn="b"/>
                      <a:r>
                        <a:rPr lang="en-US" sz="1400" dirty="0">
                          <a:effectLst/>
                        </a:rPr>
                        <a:t>3</a:t>
                      </a:r>
                    </a:p>
                  </a:txBody>
                  <a:tcPr marL="9860" marR="9860" marT="6573" marB="6573" anchor="ctr"/>
                </a:tc>
                <a:tc>
                  <a:txBody>
                    <a:bodyPr/>
                    <a:lstStyle/>
                    <a:p>
                      <a:pPr rtl="0" fontAlgn="b"/>
                      <a:r>
                        <a:rPr lang="en-US" sz="1400" dirty="0">
                          <a:effectLst/>
                        </a:rPr>
                        <a:t>Find launch info HTML table</a:t>
                      </a:r>
                    </a:p>
                  </a:txBody>
                  <a:tcPr marL="9860" marR="9860" marT="6573" marB="6573" anchor="ctr"/>
                </a:tc>
                <a:tc>
                  <a:txBody>
                    <a:bodyPr/>
                    <a:lstStyle/>
                    <a:p>
                      <a:pPr rtl="0" fontAlgn="b"/>
                      <a:r>
                        <a:rPr lang="en-US" sz="1400" dirty="0">
                          <a:effectLst/>
                        </a:rPr>
                        <a:t>Use </a:t>
                      </a:r>
                      <a:r>
                        <a:rPr lang="en-US" sz="1400" dirty="0" err="1">
                          <a:effectLst/>
                        </a:rPr>
                        <a:t>BeautifulSoup</a:t>
                      </a:r>
                      <a:r>
                        <a:rPr lang="en-US" sz="1400" dirty="0">
                          <a:effectLst/>
                        </a:rPr>
                        <a:t> to locate the HTML table containing the launch information. This might involve searching for specific tags or attributes within the HTML structure.</a:t>
                      </a:r>
                    </a:p>
                  </a:txBody>
                  <a:tcPr marL="9860" marR="9860" marT="6573" marB="6573" anchor="ctr"/>
                </a:tc>
                <a:extLst>
                  <a:ext uri="{0D108BD9-81ED-4DB2-BD59-A6C34878D82A}">
                    <a16:rowId xmlns:a16="http://schemas.microsoft.com/office/drawing/2014/main" val="4278407061"/>
                  </a:ext>
                </a:extLst>
              </a:tr>
              <a:tr h="538959">
                <a:tc>
                  <a:txBody>
                    <a:bodyPr/>
                    <a:lstStyle/>
                    <a:p>
                      <a:pPr algn="ctr" rtl="0" fontAlgn="b"/>
                      <a:r>
                        <a:rPr lang="en-US" sz="1400" dirty="0">
                          <a:effectLst/>
                        </a:rPr>
                        <a:t>4</a:t>
                      </a:r>
                    </a:p>
                  </a:txBody>
                  <a:tcPr marL="9860" marR="9860" marT="6573" marB="6573" anchor="ctr"/>
                </a:tc>
                <a:tc>
                  <a:txBody>
                    <a:bodyPr/>
                    <a:lstStyle/>
                    <a:p>
                      <a:pPr rtl="0" fontAlgn="b"/>
                      <a:r>
                        <a:rPr lang="en-US" sz="1400" dirty="0">
                          <a:effectLst/>
                        </a:rPr>
                        <a:t>Cast dictionary to </a:t>
                      </a:r>
                      <a:r>
                        <a:rPr lang="en-US" sz="1400" dirty="0" err="1">
                          <a:effectLst/>
                        </a:rPr>
                        <a:t>DataFrame</a:t>
                      </a:r>
                      <a:endParaRPr lang="en-US" sz="1400" dirty="0">
                        <a:effectLst/>
                      </a:endParaRPr>
                    </a:p>
                  </a:txBody>
                  <a:tcPr marL="9860" marR="9860" marT="6573" marB="6573" anchor="ctr"/>
                </a:tc>
                <a:tc>
                  <a:txBody>
                    <a:bodyPr/>
                    <a:lstStyle/>
                    <a:p>
                      <a:pPr rtl="0" fontAlgn="b"/>
                      <a:r>
                        <a:rPr lang="en-US" sz="1400" dirty="0">
                          <a:effectLst/>
                        </a:rPr>
                        <a:t>Convert the extracted data into a pandas </a:t>
                      </a:r>
                      <a:r>
                        <a:rPr lang="en-US" sz="1400" dirty="0" err="1">
                          <a:effectLst/>
                        </a:rPr>
                        <a:t>DataFrame</a:t>
                      </a:r>
                      <a:r>
                        <a:rPr lang="en-US" sz="1400" dirty="0">
                          <a:effectLst/>
                        </a:rPr>
                        <a:t>. This provides a structured and efficient way to work with the data.</a:t>
                      </a:r>
                    </a:p>
                  </a:txBody>
                  <a:tcPr marL="9860" marR="9860" marT="6573" marB="6573" anchor="ctr"/>
                </a:tc>
                <a:extLst>
                  <a:ext uri="{0D108BD9-81ED-4DB2-BD59-A6C34878D82A}">
                    <a16:rowId xmlns:a16="http://schemas.microsoft.com/office/drawing/2014/main" val="3655185841"/>
                  </a:ext>
                </a:extLst>
              </a:tr>
              <a:tr h="538959">
                <a:tc>
                  <a:txBody>
                    <a:bodyPr/>
                    <a:lstStyle/>
                    <a:p>
                      <a:pPr algn="ctr" rtl="0" fontAlgn="b"/>
                      <a:r>
                        <a:rPr lang="en-US" sz="1400" dirty="0">
                          <a:effectLst/>
                        </a:rPr>
                        <a:t>5</a:t>
                      </a:r>
                    </a:p>
                  </a:txBody>
                  <a:tcPr marL="9860" marR="9860" marT="6573" marB="6573" anchor="ctr"/>
                </a:tc>
                <a:tc>
                  <a:txBody>
                    <a:bodyPr/>
                    <a:lstStyle/>
                    <a:p>
                      <a:pPr rtl="0" fontAlgn="b"/>
                      <a:r>
                        <a:rPr lang="en-US" sz="1400" dirty="0">
                          <a:effectLst/>
                        </a:rPr>
                        <a:t>Iterate through table cells to extract data to dictionary</a:t>
                      </a:r>
                    </a:p>
                  </a:txBody>
                  <a:tcPr marL="9860" marR="9860" marT="6573" marB="6573" anchor="ctr"/>
                </a:tc>
                <a:tc>
                  <a:txBody>
                    <a:bodyPr/>
                    <a:lstStyle/>
                    <a:p>
                      <a:pPr rtl="0" fontAlgn="b"/>
                      <a:r>
                        <a:rPr lang="en-US" sz="1400">
                          <a:effectLst/>
                        </a:rPr>
                        <a:t>Iterate through the table cells to extract the desired data and store it in a dictionary. This dictionary will represent a single row of the DataFrame.</a:t>
                      </a:r>
                    </a:p>
                  </a:txBody>
                  <a:tcPr marL="9860" marR="9860" marT="6573" marB="6573" anchor="ctr"/>
                </a:tc>
                <a:extLst>
                  <a:ext uri="{0D108BD9-81ED-4DB2-BD59-A6C34878D82A}">
                    <a16:rowId xmlns:a16="http://schemas.microsoft.com/office/drawing/2014/main" val="3611956695"/>
                  </a:ext>
                </a:extLst>
              </a:tr>
              <a:tr h="595980">
                <a:tc>
                  <a:txBody>
                    <a:bodyPr/>
                    <a:lstStyle/>
                    <a:p>
                      <a:pPr algn="ctr" rtl="0" fontAlgn="b"/>
                      <a:r>
                        <a:rPr lang="fr-FR" sz="1400" dirty="0">
                          <a:effectLst/>
                        </a:rPr>
                        <a:t>6</a:t>
                      </a:r>
                    </a:p>
                  </a:txBody>
                  <a:tcPr marL="9860" marR="9860" marT="6573" marB="6573" anchor="ctr"/>
                </a:tc>
                <a:tc>
                  <a:txBody>
                    <a:bodyPr/>
                    <a:lstStyle/>
                    <a:p>
                      <a:pPr rtl="0" fontAlgn="b"/>
                      <a:r>
                        <a:rPr lang="fr-FR" sz="1400" dirty="0" err="1">
                          <a:effectLst/>
                        </a:rPr>
                        <a:t>Create</a:t>
                      </a:r>
                      <a:r>
                        <a:rPr lang="fr-FR" sz="1400" dirty="0">
                          <a:effectLst/>
                        </a:rPr>
                        <a:t> </a:t>
                      </a:r>
                      <a:r>
                        <a:rPr lang="fr-FR" sz="1400" dirty="0" err="1">
                          <a:effectLst/>
                        </a:rPr>
                        <a:t>dictionary</a:t>
                      </a:r>
                      <a:endParaRPr lang="fr-FR" sz="1400" dirty="0">
                        <a:effectLst/>
                      </a:endParaRPr>
                    </a:p>
                  </a:txBody>
                  <a:tcPr marL="9860" marR="9860" marT="6573" marB="6573" anchor="ctr"/>
                </a:tc>
                <a:tc>
                  <a:txBody>
                    <a:bodyPr/>
                    <a:lstStyle/>
                    <a:p>
                      <a:pPr rtl="0" fontAlgn="b"/>
                      <a:r>
                        <a:rPr lang="en-US" sz="1400" dirty="0">
                          <a:effectLst/>
                        </a:rPr>
                        <a:t>Create a list of dictionaries, where each dictionary represents a row of data extracted from the table. This list can then be converted into a pandas </a:t>
                      </a:r>
                      <a:r>
                        <a:rPr lang="en-US" sz="1400" dirty="0" err="1">
                          <a:effectLst/>
                        </a:rPr>
                        <a:t>DataFrame</a:t>
                      </a:r>
                      <a:r>
                        <a:rPr lang="en-US" sz="1400" dirty="0">
                          <a:effectLst/>
                        </a:rPr>
                        <a:t>.</a:t>
                      </a:r>
                    </a:p>
                  </a:txBody>
                  <a:tcPr marL="9860" marR="9860" marT="6573" marB="6573" anchor="ctr"/>
                </a:tc>
                <a:extLst>
                  <a:ext uri="{0D108BD9-81ED-4DB2-BD59-A6C34878D82A}">
                    <a16:rowId xmlns:a16="http://schemas.microsoft.com/office/drawing/2014/main" val="3295165414"/>
                  </a:ext>
                </a:extLst>
              </a:tr>
            </a:tbl>
          </a:graphicData>
        </a:graphic>
      </p:graphicFrame>
      <p:sp>
        <p:nvSpPr>
          <p:cNvPr id="7" name="TextBox 6">
            <a:extLst>
              <a:ext uri="{FF2B5EF4-FFF2-40B4-BE49-F238E27FC236}">
                <a16:creationId xmlns:a16="http://schemas.microsoft.com/office/drawing/2014/main" id="{98E35E21-F631-47D0-95E3-474B56A9DBB0}"/>
              </a:ext>
            </a:extLst>
          </p:cNvPr>
          <p:cNvSpPr txBox="1"/>
          <p:nvPr/>
        </p:nvSpPr>
        <p:spPr>
          <a:xfrm>
            <a:off x="8296843" y="6405281"/>
            <a:ext cx="3690434" cy="369332"/>
          </a:xfrm>
          <a:prstGeom prst="rect">
            <a:avLst/>
          </a:prstGeom>
          <a:noFill/>
        </p:spPr>
        <p:txBody>
          <a:bodyPr wrap="none" rtlCol="0">
            <a:spAutoFit/>
          </a:bodyPr>
          <a:lstStyle/>
          <a:p>
            <a:r>
              <a:rPr lang="fr-FR" dirty="0">
                <a:hlinkClick r:id="rId2"/>
              </a:rPr>
              <a:t>Link to the </a:t>
            </a:r>
            <a:r>
              <a:rPr lang="fr-FR" dirty="0" err="1">
                <a:hlinkClick r:id="rId2"/>
              </a:rPr>
              <a:t>NoteBook</a:t>
            </a:r>
            <a:r>
              <a:rPr lang="fr-FR" dirty="0">
                <a:hlinkClick r:id="rId2"/>
              </a:rPr>
              <a:t> on GitHub</a:t>
            </a:r>
            <a:endParaRPr lang="fr-FR" dirty="0"/>
          </a:p>
        </p:txBody>
      </p:sp>
      <p:sp>
        <p:nvSpPr>
          <p:cNvPr id="9" name="TextBox 8">
            <a:extLst>
              <a:ext uri="{FF2B5EF4-FFF2-40B4-BE49-F238E27FC236}">
                <a16:creationId xmlns:a16="http://schemas.microsoft.com/office/drawing/2014/main" id="{A2D6AF89-542C-4F6C-A453-7911CB36D6AD}"/>
              </a:ext>
            </a:extLst>
          </p:cNvPr>
          <p:cNvSpPr txBox="1"/>
          <p:nvPr/>
        </p:nvSpPr>
        <p:spPr>
          <a:xfrm>
            <a:off x="1077686" y="1483916"/>
            <a:ext cx="6094324" cy="369332"/>
          </a:xfrm>
          <a:prstGeom prst="rect">
            <a:avLst/>
          </a:prstGeom>
          <a:noFill/>
        </p:spPr>
        <p:txBody>
          <a:bodyPr wrap="square">
            <a:spAutoFit/>
          </a:bodyPr>
          <a:lstStyle/>
          <a:p>
            <a:r>
              <a:rPr lang="fr-FR" dirty="0" err="1"/>
              <a:t>Steps</a:t>
            </a:r>
            <a:r>
              <a:rPr lang="fr-FR" dirty="0"/>
              <a:t> </a:t>
            </a:r>
            <a:r>
              <a:rPr lang="fr-FR" dirty="0" err="1"/>
              <a:t>followed</a:t>
            </a:r>
            <a:r>
              <a:rPr lang="fr-FR" dirty="0"/>
              <a:t> to </a:t>
            </a:r>
            <a:r>
              <a:rPr lang="fr-FR" dirty="0" err="1"/>
              <a:t>extract</a:t>
            </a:r>
            <a:r>
              <a:rPr lang="fr-FR" dirty="0"/>
              <a:t> data </a:t>
            </a:r>
            <a:r>
              <a:rPr lang="fr-FR" dirty="0" err="1"/>
              <a:t>using</a:t>
            </a:r>
            <a:r>
              <a:rPr lang="fr-FR" dirty="0"/>
              <a:t> Web </a:t>
            </a:r>
            <a:r>
              <a:rPr lang="fr-FR" dirty="0" err="1"/>
              <a:t>Scraping</a:t>
            </a:r>
            <a:endParaRPr lang="fr-FR" dirty="0"/>
          </a:p>
        </p:txBody>
      </p:sp>
    </p:spTree>
    <p:extLst>
      <p:ext uri="{BB962C8B-B14F-4D97-AF65-F5344CB8AC3E}">
        <p14:creationId xmlns:p14="http://schemas.microsoft.com/office/powerpoint/2010/main" val="27636387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3530</TotalTime>
  <Words>3152</Words>
  <Application>Microsoft Office PowerPoint</Application>
  <PresentationFormat>Widescreen</PresentationFormat>
  <Paragraphs>313</Paragraphs>
  <Slides>48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Abadi</vt:lpstr>
      <vt:lpstr>Aptos</vt:lpstr>
      <vt:lpstr>Aptos Light</vt:lpstr>
      <vt:lpstr>Arial</vt:lpstr>
      <vt:lpstr>Avenir Next LT Pro</vt:lpstr>
      <vt:lpstr>Calibri</vt:lpstr>
      <vt:lpstr>Century Gothic</vt:lpstr>
      <vt:lpstr>Courier New</vt:lpstr>
      <vt:lpstr>Wingdings 3</vt:lpstr>
      <vt:lpstr>Ion</vt:lpstr>
      <vt:lpstr>APPLIED DATA SCIENCE CAPSTONE</vt:lpstr>
      <vt:lpstr>OUTLINE</vt:lpstr>
      <vt:lpstr>EXECUTIVE SUMMARY </vt:lpstr>
      <vt:lpstr>2. INTRODUCTION</vt:lpstr>
      <vt:lpstr>METHODOLOGY</vt:lpstr>
      <vt:lpstr>PowerPoint Presentation</vt:lpstr>
      <vt:lpstr>Data Collection Overview</vt:lpstr>
      <vt:lpstr>Data Collection– SpaceX API</vt:lpstr>
      <vt:lpstr>Data Collection– Web Scraping</vt:lpstr>
      <vt:lpstr>Data wrangling </vt:lpstr>
      <vt:lpstr>EDA with Data Visualization</vt:lpstr>
      <vt:lpstr>EDA with SQL</vt:lpstr>
      <vt:lpstr>Build an Interactive Map with Folium</vt:lpstr>
      <vt:lpstr>Build a Dashboard with Plotly Dash</vt:lpstr>
      <vt:lpstr>Predictive analysis (Classification)</vt:lpstr>
      <vt:lpstr>Results </vt:lpstr>
      <vt:lpstr>EDA with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Data Visualization</vt:lpstr>
      <vt:lpstr>EDA with SQL</vt:lpstr>
      <vt:lpstr>EDA with SQL</vt:lpstr>
      <vt:lpstr>EDA with SQL</vt:lpstr>
      <vt:lpstr>EDA with SQL</vt:lpstr>
      <vt:lpstr>EDA with SQL</vt:lpstr>
      <vt:lpstr>EDA with SQL</vt:lpstr>
      <vt:lpstr>EDA with SQL</vt:lpstr>
      <vt:lpstr>EDA with SQL</vt:lpstr>
      <vt:lpstr>EDA with SQL</vt:lpstr>
      <vt:lpstr>EDA with SQL</vt:lpstr>
      <vt:lpstr>EDA with SQL</vt:lpstr>
      <vt:lpstr>Interactive map with Folium</vt:lpstr>
      <vt:lpstr>All launch sites location markers on a global map</vt:lpstr>
      <vt:lpstr>Colour-labeled launch records on the map</vt:lpstr>
      <vt:lpstr>Distance from the launch site KSC LC-39A to its proximities</vt:lpstr>
      <vt:lpstr>Build a Dashboard with Plotly Dash</vt:lpstr>
      <vt:lpstr>Launch success count for all sites </vt:lpstr>
      <vt:lpstr>Launch site with highest launch success ratio</vt:lpstr>
      <vt:lpstr>Payload Mass vs. Launch Outcome for all sites</vt:lpstr>
      <vt:lpstr>Predictive analysis (Classification)</vt:lpstr>
      <vt:lpstr>Classification Accuracy</vt:lpstr>
      <vt:lpstr>Confusion Matrix </vt:lpstr>
      <vt:lpstr>Conclusions </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Winning Space Race with Data Science</dc:title>
  <dc:creator>anas heross</dc:creator>
  <cp:lastModifiedBy>anas heross</cp:lastModifiedBy>
  <cp:revision>54</cp:revision>
  <dcterms:created xsi:type="dcterms:W3CDTF">2024-08-29T11:01:38Z</dcterms:created>
  <dcterms:modified xsi:type="dcterms:W3CDTF">2024-08-31T21:59:55Z</dcterms:modified>
</cp:coreProperties>
</file>